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activeX/activeX4.xml" ContentType="application/vnd.ms-office.activeX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activeX/activeX2.xml" ContentType="application/vnd.ms-office.activeX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activeX/activeX9.xml" ContentType="application/vnd.ms-office.activeX+xml"/>
  <Override PartName="/ppt/embeddings/oleObject2.bin" ContentType="application/vnd.openxmlformats-officedocument.oleObject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activeX/activeX7.xml" ContentType="application/vnd.ms-office.activeX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png" ContentType="image/png"/>
  <Default Extension="bin" ContentType="application/vnd.ms-office.activeX"/>
  <Override PartName="/ppt/activeX/activeX5.xml" ContentType="application/vnd.ms-office.activeX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activeX/activeX3.xml" ContentType="application/vnd.ms-office.activeX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activeX/activeX1.xml" ContentType="application/vnd.ms-office.activeX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activeX/activeX8.xml" ContentType="application/vnd.ms-office.activeX+xml"/>
  <Override PartName="/ppt/embeddings/oleObject1.bin" ContentType="application/vnd.openxmlformats-officedocument.oleObject"/>
  <Override PartName="/ppt/slides/slide8.xml" ContentType="application/vnd.openxmlformats-officedocument.presentationml.slide+xml"/>
  <Override PartName="/ppt/activeX/activeX6.xml" ContentType="application/vnd.ms-office.activeX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4" r:id="rId1"/>
    <p:sldMasterId id="2147483796" r:id="rId2"/>
    <p:sldMasterId id="2147483847" r:id="rId3"/>
  </p:sldMasterIdLst>
  <p:sldIdLst>
    <p:sldId id="279" r:id="rId4"/>
    <p:sldId id="259" r:id="rId5"/>
    <p:sldId id="258" r:id="rId6"/>
    <p:sldId id="260" r:id="rId7"/>
    <p:sldId id="257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3" r:id="rId20"/>
    <p:sldId id="272" r:id="rId21"/>
    <p:sldId id="276" r:id="rId22"/>
    <p:sldId id="274" r:id="rId23"/>
    <p:sldId id="278" r:id="rId24"/>
    <p:sldId id="277" r:id="rId25"/>
    <p:sldId id="280" r:id="rId26"/>
    <p:sldId id="281" r:id="rId27"/>
    <p:sldId id="282" r:id="rId28"/>
    <p:sldId id="283" r:id="rId29"/>
    <p:sldId id="275" r:id="rId30"/>
    <p:sldId id="284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9966"/>
    <a:srgbClr val="F9CBF7"/>
    <a:srgbClr val="CCCC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9" d="100"/>
          <a:sy n="89" d="100"/>
        </p:scale>
        <p:origin x="-762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tableStyles" Target="tableStyles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_rels/activeX3.xml.rels><?xml version="1.0" encoding="UTF-8" standalone="yes"?>
<Relationships xmlns="http://schemas.openxmlformats.org/package/2006/relationships"><Relationship Id="rId1" Type="http://schemas.microsoft.com/office/2006/relationships/activeXControlBinary" Target="activeX3.bin"/></Relationships>
</file>

<file path=ppt/activeX/_rels/activeX4.xml.rels><?xml version="1.0" encoding="UTF-8" standalone="yes"?>
<Relationships xmlns="http://schemas.openxmlformats.org/package/2006/relationships"><Relationship Id="rId1" Type="http://schemas.microsoft.com/office/2006/relationships/activeXControlBinary" Target="activeX4.bin"/></Relationships>
</file>

<file path=ppt/activeX/_rels/activeX5.xml.rels><?xml version="1.0" encoding="UTF-8" standalone="yes"?>
<Relationships xmlns="http://schemas.openxmlformats.org/package/2006/relationships"><Relationship Id="rId1" Type="http://schemas.microsoft.com/office/2006/relationships/activeXControlBinary" Target="activeX5.bin"/></Relationships>
</file>

<file path=ppt/activeX/_rels/activeX6.xml.rels><?xml version="1.0" encoding="UTF-8" standalone="yes"?>
<Relationships xmlns="http://schemas.openxmlformats.org/package/2006/relationships"><Relationship Id="rId1" Type="http://schemas.microsoft.com/office/2006/relationships/activeXControlBinary" Target="activeX6.bin"/></Relationships>
</file>

<file path=ppt/activeX/_rels/activeX7.xml.rels><?xml version="1.0" encoding="UTF-8" standalone="yes"?>
<Relationships xmlns="http://schemas.openxmlformats.org/package/2006/relationships"><Relationship Id="rId1" Type="http://schemas.microsoft.com/office/2006/relationships/activeXControlBinary" Target="activeX7.bin"/></Relationships>
</file>

<file path=ppt/activeX/_rels/activeX8.xml.rels><?xml version="1.0" encoding="UTF-8" standalone="yes"?>
<Relationships xmlns="http://schemas.openxmlformats.org/package/2006/relationships"><Relationship Id="rId1" Type="http://schemas.microsoft.com/office/2006/relationships/activeXControlBinary" Target="activeX8.bin"/></Relationships>
</file>

<file path=ppt/activeX/_rels/activeX9.xml.rels><?xml version="1.0" encoding="UTF-8" standalone="yes"?>
<Relationships xmlns="http://schemas.openxmlformats.org/package/2006/relationships"><Relationship Id="rId1" Type="http://schemas.microsoft.com/office/2006/relationships/activeXControlBinary" Target="activeX9.bin"/></Relationships>
</file>

<file path=ppt/activeX/activeX1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3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4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5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6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7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8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9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image" Target="../media/image33.wmf"/><Relationship Id="rId1" Type="http://schemas.openxmlformats.org/officeDocument/2006/relationships/image" Target="../media/image32.wmf"/><Relationship Id="rId6" Type="http://schemas.openxmlformats.org/officeDocument/2006/relationships/image" Target="../media/image37.wmf"/><Relationship Id="rId5" Type="http://schemas.openxmlformats.org/officeDocument/2006/relationships/image" Target="../media/image36.wmf"/><Relationship Id="rId4" Type="http://schemas.openxmlformats.org/officeDocument/2006/relationships/image" Target="../media/image35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 smtClean="0"/>
              <a:t>Зразок підзаголовка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31C389-CCB4-4B43-93F0-782CEC391CF4}" type="datetimeFigureOut">
              <a:rPr lang="ru-RU"/>
              <a:pPr>
                <a:defRPr/>
              </a:pPr>
              <a:t>26.01.2014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512D06-3134-48F1-B5C8-C7528A81E1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D66296-E79F-44AD-88E2-7F53718794BF}" type="datetimeFigureOut">
              <a:rPr lang="ru-RU"/>
              <a:pPr>
                <a:defRPr/>
              </a:pPr>
              <a:t>26.01.2014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512D06-3134-48F1-B5C8-C7528A81E1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08B39E-3A4B-45BB-A1C4-B1E7C2A6CB0D}" type="datetimeFigureOut">
              <a:rPr lang="ru-RU"/>
              <a:pPr>
                <a:defRPr/>
              </a:pPr>
              <a:t>26.01.2014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512D06-3134-48F1-B5C8-C7528A81E1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 smtClean="0"/>
              <a:t>Зразок підзаголовка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1F5179-2459-4218-99D8-04C56040B02D}" type="datetimeFigureOut">
              <a:rPr lang="ru-RU"/>
              <a:pPr>
                <a:defRPr/>
              </a:pPr>
              <a:t>26.01.2014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17555F-7A33-459F-9B97-225B95348C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525A6D-8823-4786-B218-EB516C3E67F3}" type="datetimeFigureOut">
              <a:rPr lang="ru-RU"/>
              <a:pPr>
                <a:defRPr/>
              </a:pPr>
              <a:t>26.01.2014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CF40C2-1FE7-4931-8906-2339C3E49B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40D526-4C9C-4E24-A938-D1DD459A5907}" type="datetimeFigureOut">
              <a:rPr lang="ru-RU"/>
              <a:pPr>
                <a:defRPr/>
              </a:pPr>
              <a:t>26.01.2014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0DE55E-3653-4872-964A-E6DB49909E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C05D08-0EEF-41AE-9E80-40DB11032874}" type="datetimeFigureOut">
              <a:rPr lang="ru-RU"/>
              <a:pPr>
                <a:defRPr/>
              </a:pPr>
              <a:t>26.01.2014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2F05A5-ACC7-4468-926F-A367D9035A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3A2B59-D743-4381-8800-4D809E6EA63C}" type="datetimeFigureOut">
              <a:rPr lang="ru-RU"/>
              <a:pPr>
                <a:defRPr/>
              </a:pPr>
              <a:t>26.01.2014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3CA633-F742-4752-8670-34C1793CD8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16A948-95E3-43E9-9B65-88DAF5D87B0B}" type="datetimeFigureOut">
              <a:rPr lang="ru-RU"/>
              <a:pPr>
                <a:defRPr/>
              </a:pPr>
              <a:t>26.01.2014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060591-A848-49D8-9A8C-413872C310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F4A9F2-4FDB-4977-A7CF-E8A512EF6E07}" type="datetimeFigureOut">
              <a:rPr lang="ru-RU"/>
              <a:pPr>
                <a:defRPr/>
              </a:pPr>
              <a:t>26.01.2014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619F0D-DFBD-41B1-AC9C-1B189B6900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7C5B16-0389-4C5E-A68D-8D6639528FC9}" type="datetimeFigureOut">
              <a:rPr lang="ru-RU"/>
              <a:pPr>
                <a:defRPr/>
              </a:pPr>
              <a:t>26.01.2014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0F2514-21F4-4B08-A972-1A95A65CEF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32A153-4D8E-4408-AF9F-F2CDF003DA81}" type="datetimeFigureOut">
              <a:rPr lang="ru-RU"/>
              <a:pPr>
                <a:defRPr/>
              </a:pPr>
              <a:t>26.01.2014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512D06-3134-48F1-B5C8-C7528A81E1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uk-UA" noProof="0" smtClean="0"/>
              <a:t>Клацніть піктограму, щоб додати зображення</a:t>
            </a:r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E0EB81-8A11-4355-8901-9FFFB6692BB0}" type="datetimeFigureOut">
              <a:rPr lang="ru-RU"/>
              <a:pPr>
                <a:defRPr/>
              </a:pPr>
              <a:t>26.01.2014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09D94A-6F68-4D27-8711-5DA1E4715B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A7360D-321A-43F3-A5CC-3D54FD5D03AF}" type="datetimeFigureOut">
              <a:rPr lang="ru-RU"/>
              <a:pPr>
                <a:defRPr/>
              </a:pPr>
              <a:t>26.01.2014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C6679E-5BEF-4844-939C-F80585D637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B61B9F-0C4E-4834-9DCF-86FED54A4C45}" type="datetimeFigureOut">
              <a:rPr lang="ru-RU"/>
              <a:pPr>
                <a:defRPr/>
              </a:pPr>
              <a:t>26.01.2014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8B559A-F204-426C-B431-F73B985682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0146" y="3486150"/>
            <a:ext cx="3429030" cy="1609725"/>
          </a:xfrm>
        </p:spPr>
        <p:txBody>
          <a:bodyPr anchor="ctr">
            <a:normAutofit/>
          </a:bodyPr>
          <a:lstStyle>
            <a:lvl1pPr marL="0" indent="0" algn="l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 smtClean="0"/>
              <a:t>Зразок підзаголовка</a:t>
            </a:r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0"/>
          </p:nvPr>
        </p:nvSpPr>
        <p:spPr>
          <a:xfrm>
            <a:off x="1381126" y="590550"/>
            <a:ext cx="6772274" cy="2828925"/>
          </a:xfrm>
        </p:spPr>
        <p:txBody>
          <a:bodyPr anchor="ctr">
            <a:normAutofit/>
          </a:bodyPr>
          <a:lstStyle>
            <a:lvl1pPr marL="0" indent="0">
              <a:buNone/>
              <a:tabLst/>
              <a:defRPr sz="2800" b="1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pPr lvl="0"/>
            <a:r>
              <a:rPr lang="uk-UA" smtClean="0"/>
              <a:t>Зразок тексту</a:t>
            </a:r>
          </a:p>
        </p:txBody>
      </p:sp>
    </p:spTree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A512D06-3134-48F1-B5C8-C7528A81E1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1057275"/>
            <a:ext cx="7772400" cy="334962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A512D06-3134-48F1-B5C8-C7528A81E1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lang="ru-RU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defRPr lang="ru-RU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>
              <a:defRPr lang="ru-RU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>
              <a:defRPr lang="ru-RU" sz="14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>
              <a:defRPr lang="ru-RU" sz="14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 dirty="0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A512D06-3134-48F1-B5C8-C7528A81E1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uk-UA" smtClean="0"/>
              <a:t>Зразок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A512D06-3134-48F1-B5C8-C7528A81E1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 dirty="0"/>
          </a:p>
        </p:txBody>
      </p:sp>
      <p:sp>
        <p:nvSpPr>
          <p:cNvPr id="3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A512D06-3134-48F1-B5C8-C7528A81E1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A512D06-3134-48F1-B5C8-C7528A81E1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577804-ED01-4934-911F-0FBFEC3A38B9}" type="datetimeFigureOut">
              <a:rPr lang="ru-RU"/>
              <a:pPr>
                <a:defRPr/>
              </a:pPr>
              <a:t>26.01.2014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512D06-3134-48F1-B5C8-C7528A81E1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96533"/>
            <a:ext cx="3008313" cy="101959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990600"/>
            <a:ext cx="5111750" cy="5135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2010191"/>
            <a:ext cx="3008313" cy="411597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A512D06-3134-48F1-B5C8-C7528A81E1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800600"/>
            <a:ext cx="8610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33375" y="612775"/>
            <a:ext cx="855345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uk-UA" noProof="0" smtClean="0"/>
              <a:t>Клацніть піктограму, щоб додати зображення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800" y="5367338"/>
            <a:ext cx="8610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A512D06-3134-48F1-B5C8-C7528A81E1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A512D06-3134-48F1-B5C8-C7528A81E1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038225"/>
            <a:ext cx="6019800" cy="5087938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A512D06-3134-48F1-B5C8-C7528A81E1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24E0F5-4CE4-4B59-B755-AA00CB80669B}" type="datetimeFigureOut">
              <a:rPr lang="ru-RU"/>
              <a:pPr>
                <a:defRPr/>
              </a:pPr>
              <a:t>26.01.2014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512D06-3134-48F1-B5C8-C7528A81E1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D7FAD2-0418-4F35-86DB-4E43BA598760}" type="datetimeFigureOut">
              <a:rPr lang="ru-RU"/>
              <a:pPr>
                <a:defRPr/>
              </a:pPr>
              <a:t>26.01.2014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512D06-3134-48F1-B5C8-C7528A81E1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A4689A-FB9F-4E53-975F-38F2B8901E56}" type="datetimeFigureOut">
              <a:rPr lang="ru-RU"/>
              <a:pPr>
                <a:defRPr/>
              </a:pPr>
              <a:t>26.01.2014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512D06-3134-48F1-B5C8-C7528A81E1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864664-B58E-463E-B69C-17EF46F76697}" type="datetimeFigureOut">
              <a:rPr lang="ru-RU"/>
              <a:pPr>
                <a:defRPr/>
              </a:pPr>
              <a:t>26.01.2014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512D06-3134-48F1-B5C8-C7528A81E1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0317BC-6855-47C6-8E9C-153BE9694167}" type="datetimeFigureOut">
              <a:rPr lang="ru-RU"/>
              <a:pPr>
                <a:defRPr/>
              </a:pPr>
              <a:t>26.01.2014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512D06-3134-48F1-B5C8-C7528A81E1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uk-UA" noProof="0" smtClean="0"/>
              <a:t>Клацніть піктограму, щоб додати зображення</a:t>
            </a:r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BB9867-571A-44CF-AD1F-B0EE56F9AB80}" type="datetimeFigureOut">
              <a:rPr lang="ru-RU"/>
              <a:pPr>
                <a:defRPr/>
              </a:pPr>
              <a:t>26.01.2014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512D06-3134-48F1-B5C8-C7528A81E1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Рисунок 11" descr="7.jpg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8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475773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F5B5713-2CA2-45C3-96BD-0ED931D8084C}" type="datetimeFigureOut">
              <a:rPr lang="ru-RU"/>
              <a:pPr>
                <a:defRPr/>
              </a:pPr>
              <a:t>26.01.2014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5A512D06-3134-48F1-B5C8-C7528A81E11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87" r:id="rId3"/>
    <p:sldLayoutId id="2147483788" r:id="rId4"/>
    <p:sldLayoutId id="2147483789" r:id="rId5"/>
    <p:sldLayoutId id="2147483790" r:id="rId6"/>
    <p:sldLayoutId id="2147483791" r:id="rId7"/>
    <p:sldLayoutId id="2147483792" r:id="rId8"/>
    <p:sldLayoutId id="2147483793" r:id="rId9"/>
    <p:sldLayoutId id="2147483794" r:id="rId10"/>
    <p:sldLayoutId id="2147483795" r:id="rId11"/>
  </p:sldLayoutIdLst>
  <p:transition/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Рисунок 11" descr="8.jpg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8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52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A812861-0A73-4CE5-89A1-E749ACEF7717}" type="datetimeFigureOut">
              <a:rPr lang="ru-RU"/>
              <a:pPr>
                <a:defRPr/>
              </a:pPr>
              <a:t>26.01.2014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11CCF1F-CB89-4D55-B3D0-106F3EAA56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798" r:id="rId2"/>
    <p:sldLayoutId id="2147483799" r:id="rId3"/>
    <p:sldLayoutId id="2147483800" r:id="rId4"/>
    <p:sldLayoutId id="2147483801" r:id="rId5"/>
    <p:sldLayoutId id="2147483802" r:id="rId6"/>
    <p:sldLayoutId id="2147483803" r:id="rId7"/>
    <p:sldLayoutId id="2147483804" r:id="rId8"/>
    <p:sldLayoutId id="2147483805" r:id="rId9"/>
    <p:sldLayoutId id="2147483806" r:id="rId10"/>
    <p:sldLayoutId id="2147483807" r:id="rId11"/>
  </p:sldLayoutIdLst>
  <p:transition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60338"/>
            <a:ext cx="8458200" cy="887412"/>
          </a:xfrm>
          <a:prstGeom prst="rect">
            <a:avLst/>
          </a:prstGeom>
          <a:effectLst>
            <a:outerShdw blurRad="25400" dist="25400" dir="2400000" algn="ctr" rotWithShape="0">
              <a:schemeClr val="tx1">
                <a:lumMod val="65000"/>
                <a:lumOff val="35000"/>
                <a:alpha val="71000"/>
              </a:scheme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076325"/>
            <a:ext cx="8458200" cy="5049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43938" y="6446838"/>
            <a:ext cx="4619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 b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5A512D06-3134-48F1-B5C8-C7528A81E11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8" r:id="rId1"/>
    <p:sldLayoutId id="2147483849" r:id="rId2"/>
    <p:sldLayoutId id="2147483850" r:id="rId3"/>
    <p:sldLayoutId id="2147483851" r:id="rId4"/>
    <p:sldLayoutId id="2147483852" r:id="rId5"/>
    <p:sldLayoutId id="2147483853" r:id="rId6"/>
    <p:sldLayoutId id="2147483854" r:id="rId7"/>
    <p:sldLayoutId id="2147483855" r:id="rId8"/>
    <p:sldLayoutId id="2147483856" r:id="rId9"/>
    <p:sldLayoutId id="2147483857" r:id="rId10"/>
    <p:sldLayoutId id="2147483858" r:id="rId11"/>
  </p:sldLayoutIdLst>
  <p:transition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 kern="1200">
          <a:solidFill>
            <a:srgbClr val="DD7E0E"/>
          </a:solidFill>
          <a:latin typeface="Arial" pitchFamily="34" charset="0"/>
          <a:ea typeface="+mj-ea"/>
          <a:cs typeface="Arial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DD7E0E"/>
          </a:solidFill>
          <a:latin typeface="Arial" pitchFamily="34" charset="0"/>
          <a:cs typeface="Arial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DD7E0E"/>
          </a:solidFill>
          <a:latin typeface="Arial" pitchFamily="34" charset="0"/>
          <a:cs typeface="Arial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DD7E0E"/>
          </a:solidFill>
          <a:latin typeface="Arial" pitchFamily="34" charset="0"/>
          <a:cs typeface="Arial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DD7E0E"/>
          </a:solidFill>
          <a:latin typeface="Arial" pitchFamily="34" charset="0"/>
          <a:cs typeface="Arial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DD7E0E"/>
          </a:solidFill>
          <a:latin typeface="Arial" pitchFamily="34" charset="0"/>
          <a:cs typeface="Arial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DD7E0E"/>
          </a:solidFill>
          <a:latin typeface="Arial" pitchFamily="34" charset="0"/>
          <a:cs typeface="Arial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DD7E0E"/>
          </a:solidFill>
          <a:latin typeface="Arial" pitchFamily="34" charset="0"/>
          <a:cs typeface="Arial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DD7E0E"/>
          </a:solidFill>
          <a:latin typeface="Arial" pitchFamily="34" charset="0"/>
          <a:cs typeface="Arial" pitchFamily="34" charset="0"/>
        </a:defRPr>
      </a:lvl9pPr>
    </p:titleStyle>
    <p:bodyStyle>
      <a:lvl1pPr marL="179388" indent="-179388" algn="l" rtl="0" eaLnBrk="1" fontAlgn="base" hangingPunct="1">
        <a:spcBef>
          <a:spcPct val="20000"/>
        </a:spcBef>
        <a:spcAft>
          <a:spcPct val="0"/>
        </a:spcAft>
        <a:buClr>
          <a:srgbClr val="DD7E0E"/>
        </a:buClr>
        <a:buSzPct val="80000"/>
        <a:buFont typeface="Wingdings" pitchFamily="2" charset="2"/>
        <a:buChar char="§"/>
        <a:tabLst>
          <a:tab pos="179388" algn="l"/>
        </a:tabLst>
        <a:defRPr sz="2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538163" indent="-273050" algn="l" rtl="0" eaLnBrk="1" fontAlgn="base" hangingPunct="1">
        <a:spcBef>
          <a:spcPct val="20000"/>
        </a:spcBef>
        <a:spcAft>
          <a:spcPct val="0"/>
        </a:spcAft>
        <a:buClr>
          <a:srgbClr val="DD7E0E"/>
        </a:buClr>
        <a:buFont typeface="Arial" pitchFamily="34" charset="0"/>
        <a:buChar char="–"/>
        <a:defRPr kern="1200">
          <a:solidFill>
            <a:srgbClr val="404040"/>
          </a:solidFill>
          <a:latin typeface="Arial" pitchFamily="34" charset="0"/>
          <a:ea typeface="+mn-ea"/>
          <a:cs typeface="Arial" pitchFamily="34" charset="0"/>
        </a:defRPr>
      </a:lvl2pPr>
      <a:lvl3pPr marL="717550" indent="-179388" algn="l" rtl="0" eaLnBrk="1" fontAlgn="base" hangingPunct="1">
        <a:spcBef>
          <a:spcPct val="20000"/>
        </a:spcBef>
        <a:spcAft>
          <a:spcPct val="0"/>
        </a:spcAft>
        <a:buClr>
          <a:srgbClr val="DD7E0E"/>
        </a:buClr>
        <a:buFont typeface="Arial" pitchFamily="34" charset="0"/>
        <a:buChar char="•"/>
        <a:defRPr sz="1600" kern="1200">
          <a:solidFill>
            <a:srgbClr val="595959"/>
          </a:solidFill>
          <a:latin typeface="Arial" pitchFamily="34" charset="0"/>
          <a:ea typeface="+mn-ea"/>
          <a:cs typeface="Arial" pitchFamily="34" charset="0"/>
        </a:defRPr>
      </a:lvl3pPr>
      <a:lvl4pPr marL="896938" indent="-179388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1400" kern="1200">
          <a:solidFill>
            <a:srgbClr val="595959"/>
          </a:solidFill>
          <a:latin typeface="Arial" pitchFamily="34" charset="0"/>
          <a:ea typeface="+mn-ea"/>
          <a:cs typeface="Arial" pitchFamily="34" charset="0"/>
        </a:defRPr>
      </a:lvl4pPr>
      <a:lvl5pPr marL="1076325" indent="-2730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1200" kern="1200">
          <a:solidFill>
            <a:srgbClr val="595959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7.gif"/><Relationship Id="rId4" Type="http://schemas.openxmlformats.org/officeDocument/2006/relationships/image" Target="../media/image16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2.jpeg"/><Relationship Id="rId5" Type="http://schemas.openxmlformats.org/officeDocument/2006/relationships/image" Target="../media/image21.gif"/><Relationship Id="rId4" Type="http://schemas.openxmlformats.org/officeDocument/2006/relationships/image" Target="../media/image20.gi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1.wmf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9.xml"/><Relationship Id="rId6" Type="http://schemas.openxmlformats.org/officeDocument/2006/relationships/slide" Target="slide4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control" Target="../activeX/activeX7.xml"/><Relationship Id="rId13" Type="http://schemas.openxmlformats.org/officeDocument/2006/relationships/oleObject" Target="../embeddings/oleObject2.bin"/><Relationship Id="rId3" Type="http://schemas.openxmlformats.org/officeDocument/2006/relationships/control" Target="../activeX/activeX2.xml"/><Relationship Id="rId7" Type="http://schemas.openxmlformats.org/officeDocument/2006/relationships/control" Target="../activeX/activeX6.xml"/><Relationship Id="rId12" Type="http://schemas.openxmlformats.org/officeDocument/2006/relationships/oleObject" Target="../embeddings/oleObject1.bin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6" Type="http://schemas.openxmlformats.org/officeDocument/2006/relationships/control" Target="../activeX/activeX5.xml"/><Relationship Id="rId11" Type="http://schemas.openxmlformats.org/officeDocument/2006/relationships/slideLayout" Target="../slideLayouts/slideLayout29.xml"/><Relationship Id="rId5" Type="http://schemas.openxmlformats.org/officeDocument/2006/relationships/control" Target="../activeX/activeX4.xml"/><Relationship Id="rId10" Type="http://schemas.openxmlformats.org/officeDocument/2006/relationships/control" Target="../activeX/activeX9.xml"/><Relationship Id="rId4" Type="http://schemas.openxmlformats.org/officeDocument/2006/relationships/control" Target="../activeX/activeX3.xml"/><Relationship Id="rId9" Type="http://schemas.openxmlformats.org/officeDocument/2006/relationships/control" Target="../activeX/activeX8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hyperlink" Target="http://koloro.com.ua/blog/menedzhment/pravila-sozdaniya-prezentacii-ot-stiva-dzhobsa.html" TargetMode="External"/><Relationship Id="rId3" Type="http://schemas.openxmlformats.org/officeDocument/2006/relationships/hyperlink" Target="http://www.kashkanov.ru/index.php?option=com_content&amp;view=article&amp;id=287:0001&amp;catid=55:powerpoint&amp;Itemid=292" TargetMode="External"/><Relationship Id="rId7" Type="http://schemas.openxmlformats.org/officeDocument/2006/relationships/hyperlink" Target="http://www.pbrush.ru/2011/01/23/besplatnyy-video-kurs-po-powerpoint-2010.html" TargetMode="External"/><Relationship Id="rId2" Type="http://schemas.openxmlformats.org/officeDocument/2006/relationships/hyperlink" Target="http://osvita.ua/school/manage/teaching/31692/" TargetMode="External"/><Relationship Id="rId1" Type="http://schemas.openxmlformats.org/officeDocument/2006/relationships/slideLayout" Target="../slideLayouts/slideLayout24.xml"/><Relationship Id="rId6" Type="http://schemas.openxmlformats.org/officeDocument/2006/relationships/hyperlink" Target="http://office.microsoft.com/uk-ua/training/RZ010186615.aspx" TargetMode="External"/><Relationship Id="rId5" Type="http://schemas.openxmlformats.org/officeDocument/2006/relationships/hyperlink" Target="http://ehow.in.ua/18395-yak-zrobiti-prezentaciyu-dlya-uroku.html" TargetMode="External"/><Relationship Id="rId4" Type="http://schemas.openxmlformats.org/officeDocument/2006/relationships/hyperlink" Target="http://www.slideshare.net/thecroaker/death-by-powerpoint-rus" TargetMode="Externa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357554" y="500042"/>
            <a:ext cx="5357850" cy="857257"/>
          </a:xfrm>
        </p:spPr>
        <p:txBody>
          <a:bodyPr rtlCol="0">
            <a:noAutofit/>
          </a:bodyPr>
          <a:lstStyle/>
          <a:p>
            <a:pPr algn="r"/>
            <a:r>
              <a:rPr lang="uk-UA" sz="1800" b="1" i="1" dirty="0" smtClean="0">
                <a:solidFill>
                  <a:schemeClr val="tx1"/>
                </a:solidFill>
              </a:rPr>
              <a:t>Скрипка Г.В., методист науково-методичної лабораторії інформатики та інформаційних технологій навчання</a:t>
            </a:r>
            <a:endParaRPr lang="ru-RU" sz="1800" b="1" i="1" dirty="0" smtClean="0">
              <a:solidFill>
                <a:schemeClr val="tx1"/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>
          <a:xfrm>
            <a:off x="214282" y="2643182"/>
            <a:ext cx="8501122" cy="1143008"/>
          </a:xfrm>
        </p:spPr>
        <p:txBody>
          <a:bodyPr rtlCol="0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Aft>
                <a:spcPts val="0"/>
              </a:spcAft>
              <a:buClr>
                <a:schemeClr val="accent2">
                  <a:lumMod val="75000"/>
                </a:schemeClr>
              </a:buClr>
              <a:defRPr/>
            </a:pPr>
            <a:r>
              <a:rPr lang="uk-UA" sz="48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Створення презентації </a:t>
            </a:r>
          </a:p>
          <a:p>
            <a:pPr algn="ctr" fontAlgn="auto">
              <a:spcAft>
                <a:spcPts val="0"/>
              </a:spcAft>
              <a:buClr>
                <a:schemeClr val="accent2">
                  <a:lumMod val="75000"/>
                </a:schemeClr>
              </a:buClr>
              <a:defRPr/>
            </a:pPr>
            <a:r>
              <a:rPr lang="uk-UA" sz="48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до уроку</a:t>
            </a:r>
            <a:endParaRPr lang="ru-RU" sz="4800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160338"/>
            <a:ext cx="7629548" cy="887412"/>
          </a:xfrm>
        </p:spPr>
        <p:txBody>
          <a:bodyPr>
            <a:normAutofit/>
          </a:bodyPr>
          <a:lstStyle/>
          <a:p>
            <a:r>
              <a:rPr lang="uk-UA" sz="3200" dirty="0" smtClean="0"/>
              <a:t>Дизайн кольорів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uk-UA" sz="2800" dirty="0" smtClean="0"/>
              <a:t>Текст і фон повинні бути контрастні по кольору.</a:t>
            </a:r>
          </a:p>
          <a:p>
            <a:r>
              <a:rPr lang="uk-UA" sz="2800" dirty="0" smtClean="0"/>
              <a:t>Один слайд – три-чотири кольори.</a:t>
            </a:r>
          </a:p>
          <a:p>
            <a:r>
              <a:rPr lang="uk-UA" sz="2800" dirty="0" smtClean="0"/>
              <a:t>Один стиль оформлення і кольорова схема усіх слайдів.</a:t>
            </a:r>
          </a:p>
          <a:p>
            <a:r>
              <a:rPr lang="uk-UA" sz="2800" b="1" dirty="0" smtClean="0">
                <a:ln w="18415" cmpd="sng">
                  <a:noFill/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Стимулюючі (теплі)</a:t>
            </a:r>
            <a:r>
              <a:rPr lang="uk-UA" sz="2800" dirty="0" smtClean="0">
                <a:solidFill>
                  <a:srgbClr val="FF0000"/>
                </a:solidFill>
              </a:rPr>
              <a:t> </a:t>
            </a:r>
            <a:r>
              <a:rPr lang="uk-UA" sz="2800" dirty="0" smtClean="0"/>
              <a:t>кольори </a:t>
            </a:r>
            <a:r>
              <a:rPr lang="uk-UA" sz="2800" b="1" dirty="0" smtClean="0">
                <a:ln w="18415" cmpd="sng">
                  <a:noFill/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сприяють збудженню</a:t>
            </a:r>
            <a:r>
              <a:rPr lang="uk-UA" sz="28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uk-UA" sz="2800" dirty="0" smtClean="0"/>
              <a:t>й </a:t>
            </a:r>
            <a:r>
              <a:rPr lang="uk-UA" sz="2800" b="1" dirty="0" smtClean="0">
                <a:ln w="18415" cmpd="sng">
                  <a:noFill/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діють як подразники</a:t>
            </a:r>
            <a:r>
              <a:rPr lang="uk-UA" sz="2800" dirty="0" smtClean="0"/>
              <a:t>.</a:t>
            </a:r>
          </a:p>
          <a:p>
            <a:r>
              <a:rPr lang="uk-UA" sz="2800" b="1" dirty="0" err="1" smtClean="0">
                <a:ln w="18415" cmpd="sng">
                  <a:noFill/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Дезінтегруючі</a:t>
            </a:r>
            <a:r>
              <a:rPr lang="uk-UA" sz="2800" b="1" dirty="0" smtClean="0">
                <a:ln w="18415" cmpd="sng">
                  <a:noFill/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(холодні) </a:t>
            </a:r>
            <a:r>
              <a:rPr lang="uk-UA" sz="2800" dirty="0" smtClean="0"/>
              <a:t>кольори </a:t>
            </a:r>
            <a:r>
              <a:rPr lang="uk-UA" sz="2800" b="1" dirty="0" smtClean="0">
                <a:ln w="18415" cmpd="sng">
                  <a:noFill/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заспокоюють</a:t>
            </a:r>
            <a:r>
              <a:rPr lang="uk-UA" sz="2800" dirty="0" smtClean="0"/>
              <a:t>, </a:t>
            </a:r>
            <a:r>
              <a:rPr lang="uk-UA" sz="2800" b="1" dirty="0" smtClean="0">
                <a:ln w="18415" cmpd="sng">
                  <a:noFill/>
                  <a:prstDash val="solid"/>
                </a:ln>
                <a:solidFill>
                  <a:srgbClr val="00B0F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викликають</a:t>
            </a:r>
            <a:r>
              <a:rPr lang="uk-UA" sz="2800" dirty="0" smtClean="0"/>
              <a:t> </a:t>
            </a:r>
            <a:r>
              <a:rPr lang="uk-UA" sz="2800" b="1" dirty="0" smtClean="0">
                <a:ln w="18415" cmpd="sng">
                  <a:noFill/>
                  <a:prstDash val="solid"/>
                </a:ln>
                <a:solidFill>
                  <a:srgbClr val="339966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сонливий</a:t>
            </a:r>
            <a:r>
              <a:rPr lang="uk-UA" sz="2800" dirty="0" smtClean="0">
                <a:ln w="18415" cmpd="sng">
                  <a:noFill/>
                  <a:prstDash val="solid"/>
                </a:ln>
                <a:solidFill>
                  <a:srgbClr val="00B05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uk-UA" sz="2800" b="1" dirty="0" smtClean="0">
                <a:ln w="18415" cmpd="sng">
                  <a:noFill/>
                  <a:prstDash val="solid"/>
                </a:ln>
                <a:solidFill>
                  <a:srgbClr val="00B05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стан</a:t>
            </a:r>
            <a:r>
              <a:rPr lang="uk-UA" sz="2800" dirty="0" smtClean="0"/>
              <a:t>.</a:t>
            </a:r>
          </a:p>
          <a:p>
            <a:r>
              <a:rPr lang="uk-UA" sz="2800" dirty="0" smtClean="0"/>
              <a:t>Нейтральні кольори: </a:t>
            </a:r>
            <a:r>
              <a:rPr lang="uk-UA" sz="2800" dirty="0" smtClean="0">
                <a:ln w="18415" cmpd="sng">
                  <a:noFill/>
                  <a:prstDash val="solid"/>
                </a:ln>
                <a:solidFill>
                  <a:srgbClr val="F9CBF7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світло-рожевий</a:t>
            </a:r>
            <a:r>
              <a:rPr lang="uk-UA" sz="2800" dirty="0" smtClean="0"/>
              <a:t>, </a:t>
            </a:r>
            <a:r>
              <a:rPr lang="uk-UA" sz="2800" dirty="0" smtClean="0">
                <a:ln w="18415" cmpd="sng">
                  <a:noFill/>
                  <a:prstDash val="solid"/>
                </a:ln>
                <a:solidFill>
                  <a:srgbClr val="CCCC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жовто-зелений</a:t>
            </a:r>
            <a:r>
              <a:rPr lang="uk-UA" sz="2800" dirty="0" smtClean="0"/>
              <a:t>, </a:t>
            </a:r>
            <a:r>
              <a:rPr lang="uk-UA" sz="2800" dirty="0" smtClean="0">
                <a:ln w="18415" cmpd="sng">
                  <a:noFill/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коричневий</a:t>
            </a:r>
            <a:r>
              <a:rPr lang="uk-UA" sz="2800" dirty="0" smtClean="0"/>
              <a:t>.</a:t>
            </a:r>
          </a:p>
          <a:p>
            <a:endParaRPr lang="uk-UA" dirty="0" smtClean="0"/>
          </a:p>
          <a:p>
            <a:endParaRPr lang="uk-UA" dirty="0" smtClean="0"/>
          </a:p>
          <a:p>
            <a:endParaRPr lang="uk-UA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34" y="285728"/>
            <a:ext cx="8458200" cy="887412"/>
          </a:xfrm>
        </p:spPr>
        <p:txBody>
          <a:bodyPr>
            <a:noAutofit/>
          </a:bodyPr>
          <a:lstStyle/>
          <a:p>
            <a:pPr algn="ctr"/>
            <a:r>
              <a:rPr lang="uk-UA" sz="3200" dirty="0"/>
              <a:t>Допустимі сполучення </a:t>
            </a:r>
            <a:r>
              <a:rPr lang="uk-UA" sz="3200" dirty="0" smtClean="0"/>
              <a:t>кольорів в презентаціях</a:t>
            </a:r>
            <a:endParaRPr lang="ru-RU" sz="3200" dirty="0"/>
          </a:p>
        </p:txBody>
      </p:sp>
      <p:sp>
        <p:nvSpPr>
          <p:cNvPr id="226316" name="Rectangle 12"/>
          <p:cNvSpPr>
            <a:spLocks noGrp="1" noChangeArrowheads="1"/>
          </p:cNvSpPr>
          <p:nvPr>
            <p:ph sz="half" idx="1"/>
          </p:nvPr>
        </p:nvSpPr>
        <p:spPr>
          <a:xfrm>
            <a:off x="1042988" y="1827213"/>
            <a:ext cx="3743325" cy="809625"/>
          </a:xfrm>
          <a:solidFill>
            <a:schemeClr val="accent5">
              <a:lumMod val="50000"/>
            </a:schemeClr>
          </a:solidFill>
          <a:ln/>
        </p:spPr>
        <p:txBody>
          <a:bodyPr/>
          <a:lstStyle/>
          <a:p>
            <a:pPr algn="ctr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uk-UA" sz="2500" b="1" dirty="0">
                <a:solidFill>
                  <a:schemeClr val="bg1"/>
                </a:solidFill>
                <a:latin typeface="+mj-lt"/>
              </a:rPr>
              <a:t>Зі світлим текстом на темному тлі</a:t>
            </a:r>
            <a:endParaRPr lang="ru-RU" sz="25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26317" name="Rectangle 13"/>
          <p:cNvSpPr>
            <a:spLocks noGrp="1" noChangeArrowheads="1"/>
          </p:cNvSpPr>
          <p:nvPr>
            <p:ph sz="half" idx="2"/>
          </p:nvPr>
        </p:nvSpPr>
        <p:spPr>
          <a:xfrm>
            <a:off x="4938713" y="1827213"/>
            <a:ext cx="3744912" cy="809625"/>
          </a:xfrm>
          <a:gradFill rotWithShape="1">
            <a:gsLst>
              <a:gs pos="0">
                <a:schemeClr val="bg1"/>
              </a:gs>
              <a:gs pos="100000">
                <a:srgbClr val="FFFF99"/>
              </a:gs>
            </a:gsLst>
            <a:path path="shape">
              <a:fillToRect l="50000" t="50000" r="50000" b="50000"/>
            </a:path>
          </a:gradFill>
          <a:ln/>
        </p:spPr>
        <p:txBody>
          <a:bodyPr/>
          <a:lstStyle/>
          <a:p>
            <a:pPr algn="ctr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uk-UA" sz="2500" b="1" dirty="0">
                <a:latin typeface="+mj-lt"/>
              </a:rPr>
              <a:t>З темним текстом на світлому тлі</a:t>
            </a:r>
            <a:endParaRPr lang="ru-RU" sz="2500" b="1" dirty="0">
              <a:latin typeface="+mj-lt"/>
            </a:endParaRPr>
          </a:p>
        </p:txBody>
      </p:sp>
      <p:sp>
        <p:nvSpPr>
          <p:cNvPr id="226318" name="Rectangle 14"/>
          <p:cNvSpPr>
            <a:spLocks noChangeArrowheads="1"/>
          </p:cNvSpPr>
          <p:nvPr/>
        </p:nvSpPr>
        <p:spPr bwMode="auto">
          <a:xfrm>
            <a:off x="971550" y="2852738"/>
            <a:ext cx="3600450" cy="576262"/>
          </a:xfrm>
          <a:prstGeom prst="rect">
            <a:avLst/>
          </a:prstGeom>
          <a:solidFill>
            <a:srgbClr val="0000C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uk-UA" sz="2400" b="1" dirty="0">
                <a:solidFill>
                  <a:schemeClr val="bg1"/>
                </a:solidFill>
                <a:latin typeface="+mj-lt"/>
              </a:rPr>
              <a:t>Білий на синьому</a:t>
            </a:r>
            <a:endParaRPr lang="ru-RU" sz="24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26319" name="Rectangle 15"/>
          <p:cNvSpPr>
            <a:spLocks noChangeArrowheads="1"/>
          </p:cNvSpPr>
          <p:nvPr/>
        </p:nvSpPr>
        <p:spPr bwMode="auto">
          <a:xfrm>
            <a:off x="971550" y="3573463"/>
            <a:ext cx="3600450" cy="576262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uk-UA" sz="2400" b="1" dirty="0">
                <a:solidFill>
                  <a:srgbClr val="FFFF00"/>
                </a:solidFill>
                <a:latin typeface="+mj-lt"/>
              </a:rPr>
              <a:t>Жовтий на чорному</a:t>
            </a:r>
            <a:endParaRPr lang="ru-RU" sz="2400" b="1" dirty="0">
              <a:solidFill>
                <a:srgbClr val="FFFF00"/>
              </a:solidFill>
              <a:latin typeface="+mj-lt"/>
            </a:endParaRPr>
          </a:p>
        </p:txBody>
      </p:sp>
      <p:sp>
        <p:nvSpPr>
          <p:cNvPr id="226320" name="Rectangle 16"/>
          <p:cNvSpPr>
            <a:spLocks noChangeArrowheads="1"/>
          </p:cNvSpPr>
          <p:nvPr/>
        </p:nvSpPr>
        <p:spPr bwMode="auto">
          <a:xfrm>
            <a:off x="971550" y="4292600"/>
            <a:ext cx="3600450" cy="576263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uk-UA" sz="2400" b="1" dirty="0">
                <a:solidFill>
                  <a:schemeClr val="bg1"/>
                </a:solidFill>
                <a:latin typeface="+mj-lt"/>
              </a:rPr>
              <a:t>Білий</a:t>
            </a:r>
            <a:r>
              <a:rPr lang="uk-UA" sz="2400" b="1" dirty="0">
                <a:latin typeface="+mj-lt"/>
              </a:rPr>
              <a:t> </a:t>
            </a:r>
            <a:r>
              <a:rPr lang="uk-UA" sz="2400" b="1" dirty="0">
                <a:solidFill>
                  <a:schemeClr val="bg1"/>
                </a:solidFill>
                <a:latin typeface="+mj-lt"/>
              </a:rPr>
              <a:t>на</a:t>
            </a:r>
            <a:r>
              <a:rPr lang="uk-UA" sz="2400" b="1" dirty="0">
                <a:latin typeface="+mj-lt"/>
              </a:rPr>
              <a:t> </a:t>
            </a:r>
            <a:r>
              <a:rPr lang="uk-UA" sz="2400" b="1" dirty="0">
                <a:solidFill>
                  <a:schemeClr val="bg1"/>
                </a:solidFill>
                <a:latin typeface="+mj-lt"/>
              </a:rPr>
              <a:t>червоному</a:t>
            </a:r>
            <a:endParaRPr lang="ru-RU" sz="24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26321" name="Rectangle 17"/>
          <p:cNvSpPr>
            <a:spLocks noChangeArrowheads="1"/>
          </p:cNvSpPr>
          <p:nvPr/>
        </p:nvSpPr>
        <p:spPr bwMode="auto">
          <a:xfrm>
            <a:off x="971550" y="5013325"/>
            <a:ext cx="3600450" cy="576263"/>
          </a:xfrm>
          <a:prstGeom prst="rect">
            <a:avLst/>
          </a:prstGeom>
          <a:solidFill>
            <a:srgbClr val="008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uk-UA" sz="2400" b="1" dirty="0">
                <a:solidFill>
                  <a:schemeClr val="bg1"/>
                </a:solidFill>
                <a:latin typeface="+mj-lt"/>
              </a:rPr>
              <a:t>Білий на зеленому</a:t>
            </a:r>
            <a:endParaRPr lang="ru-RU" sz="24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26322" name="Rectangle 18"/>
          <p:cNvSpPr>
            <a:spLocks noChangeArrowheads="1"/>
          </p:cNvSpPr>
          <p:nvPr/>
        </p:nvSpPr>
        <p:spPr bwMode="auto">
          <a:xfrm>
            <a:off x="971550" y="5734050"/>
            <a:ext cx="3600450" cy="576263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uk-UA" sz="2400" b="1" dirty="0">
                <a:solidFill>
                  <a:schemeClr val="bg1"/>
                </a:solidFill>
                <a:latin typeface="+mj-lt"/>
              </a:rPr>
              <a:t>Білий</a:t>
            </a:r>
            <a:r>
              <a:rPr lang="uk-UA" sz="2400" b="1" dirty="0">
                <a:latin typeface="+mj-lt"/>
              </a:rPr>
              <a:t> </a:t>
            </a:r>
            <a:r>
              <a:rPr lang="uk-UA" sz="2400" b="1" dirty="0">
                <a:solidFill>
                  <a:schemeClr val="bg1"/>
                </a:solidFill>
                <a:latin typeface="+mj-lt"/>
              </a:rPr>
              <a:t>на</a:t>
            </a:r>
            <a:r>
              <a:rPr lang="uk-UA" sz="2400" b="1" dirty="0">
                <a:latin typeface="+mj-lt"/>
              </a:rPr>
              <a:t> </a:t>
            </a:r>
            <a:r>
              <a:rPr lang="uk-UA" sz="2400" b="1" dirty="0">
                <a:solidFill>
                  <a:schemeClr val="bg1"/>
                </a:solidFill>
                <a:latin typeface="+mj-lt"/>
              </a:rPr>
              <a:t>чорному</a:t>
            </a:r>
            <a:endParaRPr lang="ru-RU" sz="24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26323" name="Rectangle 19"/>
          <p:cNvSpPr>
            <a:spLocks noChangeArrowheads="1"/>
          </p:cNvSpPr>
          <p:nvPr/>
        </p:nvSpPr>
        <p:spPr bwMode="auto">
          <a:xfrm>
            <a:off x="5148263" y="2852738"/>
            <a:ext cx="3671887" cy="576262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uk-UA" sz="2400" b="1" dirty="0">
                <a:latin typeface="+mj-lt"/>
              </a:rPr>
              <a:t>Чорний на жовтому</a:t>
            </a:r>
            <a:endParaRPr lang="ru-RU" sz="2400" b="1" dirty="0">
              <a:latin typeface="+mj-lt"/>
            </a:endParaRPr>
          </a:p>
        </p:txBody>
      </p:sp>
      <p:sp>
        <p:nvSpPr>
          <p:cNvPr id="226324" name="Rectangle 20"/>
          <p:cNvSpPr>
            <a:spLocks noChangeArrowheads="1"/>
          </p:cNvSpPr>
          <p:nvPr/>
        </p:nvSpPr>
        <p:spPr bwMode="auto">
          <a:xfrm>
            <a:off x="5148263" y="3573463"/>
            <a:ext cx="3671887" cy="576262"/>
          </a:xfrm>
          <a:prstGeom prst="rect">
            <a:avLst/>
          </a:prstGeom>
          <a:solidFill>
            <a:schemeClr val="bg1"/>
          </a:solidFill>
          <a:ln w="9525">
            <a:solidFill>
              <a:srgbClr val="008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uk-UA" sz="2400" b="1" dirty="0">
                <a:solidFill>
                  <a:srgbClr val="008000"/>
                </a:solidFill>
                <a:latin typeface="+mj-lt"/>
              </a:rPr>
              <a:t>Зелений на білому</a:t>
            </a:r>
            <a:endParaRPr lang="ru-RU" sz="2400" b="1" dirty="0">
              <a:solidFill>
                <a:srgbClr val="008000"/>
              </a:solidFill>
              <a:latin typeface="+mj-lt"/>
            </a:endParaRPr>
          </a:p>
        </p:txBody>
      </p:sp>
      <p:sp>
        <p:nvSpPr>
          <p:cNvPr id="226325" name="Rectangle 21"/>
          <p:cNvSpPr>
            <a:spLocks noChangeArrowheads="1"/>
          </p:cNvSpPr>
          <p:nvPr/>
        </p:nvSpPr>
        <p:spPr bwMode="auto">
          <a:xfrm>
            <a:off x="5148263" y="4292600"/>
            <a:ext cx="3671887" cy="576263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uk-UA" sz="2400" b="1" dirty="0">
                <a:solidFill>
                  <a:srgbClr val="FF0000"/>
                </a:solidFill>
                <a:latin typeface="+mj-lt"/>
              </a:rPr>
              <a:t>Червоний на білому</a:t>
            </a:r>
            <a:endParaRPr lang="ru-RU" sz="24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226326" name="Rectangle 22"/>
          <p:cNvSpPr>
            <a:spLocks noChangeArrowheads="1"/>
          </p:cNvSpPr>
          <p:nvPr/>
        </p:nvSpPr>
        <p:spPr bwMode="auto">
          <a:xfrm>
            <a:off x="5148263" y="5013325"/>
            <a:ext cx="3671887" cy="576263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uk-UA" sz="2400" b="1" dirty="0">
                <a:solidFill>
                  <a:srgbClr val="0000CC"/>
                </a:solidFill>
                <a:latin typeface="+mj-lt"/>
              </a:rPr>
              <a:t>Синій на білому</a:t>
            </a:r>
            <a:endParaRPr lang="ru-RU" sz="2400" b="1" dirty="0">
              <a:solidFill>
                <a:srgbClr val="0000CC"/>
              </a:solidFill>
              <a:latin typeface="+mj-lt"/>
            </a:endParaRPr>
          </a:p>
        </p:txBody>
      </p:sp>
      <p:sp>
        <p:nvSpPr>
          <p:cNvPr id="226327" name="Rectangle 23"/>
          <p:cNvSpPr>
            <a:spLocks noChangeArrowheads="1"/>
          </p:cNvSpPr>
          <p:nvPr/>
        </p:nvSpPr>
        <p:spPr bwMode="auto">
          <a:xfrm>
            <a:off x="5148263" y="5734050"/>
            <a:ext cx="3671887" cy="5762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uk-UA" sz="2400" b="1" dirty="0">
                <a:latin typeface="+mj-lt"/>
              </a:rPr>
              <a:t>Чорний на білому</a:t>
            </a:r>
            <a:endParaRPr lang="ru-RU" sz="2400" b="1" dirty="0">
              <a:latin typeface="+mj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285852" y="160338"/>
            <a:ext cx="7629548" cy="887412"/>
          </a:xfrm>
        </p:spPr>
        <p:txBody>
          <a:bodyPr>
            <a:normAutofit/>
          </a:bodyPr>
          <a:lstStyle/>
          <a:p>
            <a:r>
              <a:rPr lang="uk-UA" sz="3200" dirty="0" smtClean="0"/>
              <a:t>Найбільш </a:t>
            </a:r>
            <a:r>
              <a:rPr lang="uk-UA" sz="3200" smtClean="0"/>
              <a:t>популярні недоречності:</a:t>
            </a:r>
            <a:endParaRPr lang="ru-RU" sz="3200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sz="2800" dirty="0" smtClean="0">
                <a:latin typeface="+mj-lt"/>
              </a:rPr>
              <a:t>Презентація – дублювання підручника.</a:t>
            </a:r>
          </a:p>
          <a:p>
            <a:r>
              <a:rPr lang="uk-UA" sz="2800" dirty="0" smtClean="0">
                <a:latin typeface="+mj-lt"/>
              </a:rPr>
              <a:t>Презентація – заміна практичної діяльності учнів на уроках фізики, хімії тощо.</a:t>
            </a:r>
          </a:p>
          <a:p>
            <a:r>
              <a:rPr lang="uk-UA" sz="2800" dirty="0" smtClean="0">
                <a:latin typeface="+mj-lt"/>
              </a:rPr>
              <a:t>Занадто довга презентація (більше 20-25 хвилин).</a:t>
            </a:r>
          </a:p>
          <a:p>
            <a:r>
              <a:rPr lang="uk-UA" sz="2800" dirty="0" smtClean="0">
                <a:latin typeface="+mj-lt"/>
              </a:rPr>
              <a:t>Презентація – </a:t>
            </a:r>
            <a:r>
              <a:rPr lang="uk-UA" sz="2800" dirty="0" err="1" smtClean="0">
                <a:latin typeface="+mj-lt"/>
              </a:rPr>
              <a:t>анімоване</a:t>
            </a:r>
            <a:r>
              <a:rPr lang="uk-UA" sz="2800" dirty="0" smtClean="0">
                <a:latin typeface="+mj-lt"/>
              </a:rPr>
              <a:t> (звукове) шоу.</a:t>
            </a:r>
          </a:p>
          <a:p>
            <a:r>
              <a:rPr lang="uk-UA" sz="2800" dirty="0" smtClean="0">
                <a:latin typeface="+mj-lt"/>
              </a:rPr>
              <a:t>Недотримання авторських прав.</a:t>
            </a:r>
            <a:endParaRPr lang="ru-RU" sz="2800" dirty="0">
              <a:latin typeface="+mj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285992"/>
            <a:ext cx="8458200" cy="887412"/>
          </a:xfrm>
        </p:spPr>
        <p:txBody>
          <a:bodyPr>
            <a:normAutofit/>
          </a:bodyPr>
          <a:lstStyle/>
          <a:p>
            <a:pPr algn="ctr"/>
            <a:r>
              <a:rPr lang="uk-UA" sz="4400" dirty="0" smtClean="0"/>
              <a:t>Що тут не так?</a:t>
            </a:r>
            <a:endParaRPr lang="ru-RU" sz="4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24107" t="17857" r="5714" b="12142"/>
          <a:stretch>
            <a:fillRect/>
          </a:stretch>
        </p:blipFill>
        <p:spPr bwMode="auto">
          <a:xfrm>
            <a:off x="0" y="0"/>
            <a:ext cx="9358378" cy="7000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b="1" dirty="0" smtClean="0">
                <a:latin typeface="Comic Sans MS" pitchFamily="66" charset="0"/>
              </a:rPr>
              <a:t>Способи описування алгоритмів</a:t>
            </a:r>
            <a:r>
              <a:rPr lang="uk-UA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357188"/>
            <a:r>
              <a:rPr lang="uk-UA" sz="2400" b="1" u="sng" dirty="0" smtClean="0">
                <a:latin typeface="Comic Sans MS" pitchFamily="66" charset="0"/>
              </a:rPr>
              <a:t>Словесний</a:t>
            </a:r>
            <a:r>
              <a:rPr lang="uk-UA" sz="2400" dirty="0" smtClean="0">
                <a:latin typeface="Comic Sans MS" pitchFamily="66" charset="0"/>
              </a:rPr>
              <a:t> – заснований на тій чи іншій природній мові спілкування; можуть використовуватись математичні символи і вирази;</a:t>
            </a:r>
          </a:p>
          <a:p>
            <a:pPr marL="0" indent="357188"/>
            <a:r>
              <a:rPr lang="uk-UA" sz="2400" dirty="0" smtClean="0">
                <a:latin typeface="Comic Sans MS" pitchFamily="66" charset="0"/>
              </a:rPr>
              <a:t>У вигляді </a:t>
            </a:r>
            <a:r>
              <a:rPr lang="uk-UA" sz="2400" b="1" u="sng" dirty="0" smtClean="0">
                <a:latin typeface="Comic Sans MS" pitchFamily="66" charset="0"/>
              </a:rPr>
              <a:t>блок-схем</a:t>
            </a:r>
            <a:r>
              <a:rPr lang="uk-UA" sz="2400" dirty="0" smtClean="0">
                <a:latin typeface="Comic Sans MS" pitchFamily="66" charset="0"/>
              </a:rPr>
              <a:t> – складається за допомогою геометричних фігур-блоків, кожен з яких відповідає певній операції.</a:t>
            </a:r>
          </a:p>
          <a:p>
            <a:pPr marL="0" indent="357188"/>
            <a:r>
              <a:rPr lang="uk-UA" sz="2400" dirty="0" smtClean="0">
                <a:latin typeface="Comic Sans MS" pitchFamily="66" charset="0"/>
              </a:rPr>
              <a:t>На </a:t>
            </a:r>
            <a:r>
              <a:rPr lang="uk-UA" sz="2400" b="1" u="sng" dirty="0" smtClean="0">
                <a:latin typeface="Comic Sans MS" pitchFamily="66" charset="0"/>
              </a:rPr>
              <a:t>навчальній алгоритмічній мові</a:t>
            </a:r>
            <a:r>
              <a:rPr lang="uk-UA" sz="2400" dirty="0" smtClean="0">
                <a:latin typeface="Comic Sans MS" pitchFamily="66" charset="0"/>
              </a:rPr>
              <a:t> (НАМ) – за допомогою спеціального алфавіту та службових слів.</a:t>
            </a:r>
          </a:p>
        </p:txBody>
      </p:sp>
      <p:pic>
        <p:nvPicPr>
          <p:cNvPr id="5" name="Рисунок 4" descr="moof_eye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844" y="2857496"/>
            <a:ext cx="714380" cy="714380"/>
          </a:xfrm>
          <a:prstGeom prst="rect">
            <a:avLst/>
          </a:prstGeom>
        </p:spPr>
      </p:pic>
      <p:pic>
        <p:nvPicPr>
          <p:cNvPr id="6" name="Рисунок 5" descr="д1ти1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72396" y="1357298"/>
            <a:ext cx="1038225" cy="781050"/>
          </a:xfrm>
          <a:prstGeom prst="rect">
            <a:avLst/>
          </a:prstGeom>
        </p:spPr>
      </p:pic>
      <p:pic>
        <p:nvPicPr>
          <p:cNvPr id="7" name="Рисунок 6" descr="с кампом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1472" y="5500702"/>
            <a:ext cx="1076325" cy="1076325"/>
          </a:xfrm>
          <a:prstGeom prst="rect">
            <a:avLst/>
          </a:prstGeom>
        </p:spPr>
      </p:pic>
      <p:pic>
        <p:nvPicPr>
          <p:cNvPr id="8" name="Рисунок 7" descr="скелет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358082" y="4714884"/>
            <a:ext cx="1457323" cy="202406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571472" y="2071678"/>
            <a:ext cx="8229600" cy="2286016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ЧОРНЕ   МОРЕ   —   </a:t>
            </a:r>
            <a:r>
              <a:rPr lang="uk-UA" dirty="0" smtClean="0">
                <a:solidFill>
                  <a:srgbClr val="FF0000"/>
                </a:solidFill>
              </a:rPr>
              <a:t>внутрішнє море басейну  Атлантичного океану,  що лежить </a:t>
            </a:r>
            <a:r>
              <a:rPr lang="uk-UA" dirty="0" err="1" smtClean="0">
                <a:solidFill>
                  <a:srgbClr val="FF0000"/>
                </a:solidFill>
              </a:rPr>
              <a:t>мiж</a:t>
            </a:r>
            <a:r>
              <a:rPr lang="uk-UA" dirty="0" smtClean="0">
                <a:solidFill>
                  <a:srgbClr val="FF0000"/>
                </a:solidFill>
              </a:rPr>
              <a:t> Європою та </a:t>
            </a:r>
            <a:r>
              <a:rPr lang="uk-UA" dirty="0" err="1" smtClean="0">
                <a:solidFill>
                  <a:srgbClr val="FF0000"/>
                </a:solidFill>
              </a:rPr>
              <a:t>Aзією</a:t>
            </a:r>
            <a:r>
              <a:rPr lang="uk-UA" dirty="0" smtClean="0">
                <a:solidFill>
                  <a:srgbClr val="FF0000"/>
                </a:solidFill>
              </a:rPr>
              <a:t>. </a:t>
            </a:r>
            <a:r>
              <a:rPr lang="ru-RU" dirty="0"/>
              <a:t> </a:t>
            </a:r>
          </a:p>
        </p:txBody>
      </p:sp>
      <p:pic>
        <p:nvPicPr>
          <p:cNvPr id="6" name="Рисунок 5" descr="aus_sealion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29322" y="4286256"/>
            <a:ext cx="2857490" cy="2285992"/>
          </a:xfrm>
          <a:prstGeom prst="rect">
            <a:avLst/>
          </a:prstGeom>
        </p:spPr>
      </p:pic>
      <p:pic>
        <p:nvPicPr>
          <p:cNvPr id="7" name="Рисунок 6" descr="sea1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1472" y="428604"/>
            <a:ext cx="833443" cy="819150"/>
          </a:xfrm>
          <a:prstGeom prst="rect">
            <a:avLst/>
          </a:prstGeom>
        </p:spPr>
      </p:pic>
      <p:pic>
        <p:nvPicPr>
          <p:cNvPr id="8" name="Рисунок 7" descr="sea31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643570" y="785794"/>
            <a:ext cx="266700" cy="228600"/>
          </a:xfrm>
          <a:prstGeom prst="rect">
            <a:avLst/>
          </a:prstGeom>
        </p:spPr>
      </p:pic>
      <p:pic>
        <p:nvPicPr>
          <p:cNvPr id="9" name="Рисунок 8" descr="sea39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58016" y="214290"/>
            <a:ext cx="1857388" cy="1443150"/>
          </a:xfrm>
          <a:prstGeom prst="rect">
            <a:avLst/>
          </a:prstGeom>
        </p:spPr>
      </p:pic>
      <p:pic>
        <p:nvPicPr>
          <p:cNvPr id="5122" name="Picture 2" descr="http://lifebsea.ru/wp-content/uploads/2012/01/relef-290x16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8596" y="4572008"/>
            <a:ext cx="3495995" cy="192882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PL_t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2770" y="214290"/>
            <a:ext cx="8450483" cy="6357982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8333" r="8333" b="6103"/>
          <a:stretch>
            <a:fillRect/>
          </a:stretch>
        </p:blipFill>
        <p:spPr bwMode="auto">
          <a:xfrm>
            <a:off x="-594392" y="0"/>
            <a:ext cx="973839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142852"/>
            <a:ext cx="8072494" cy="887412"/>
          </a:xfrm>
        </p:spPr>
        <p:txBody>
          <a:bodyPr>
            <a:noAutofit/>
          </a:bodyPr>
          <a:lstStyle/>
          <a:p>
            <a:r>
              <a:rPr lang="uk-UA" sz="3200" dirty="0" smtClean="0"/>
              <a:t>Переваги мультимедійних презентацій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714488"/>
            <a:ext cx="8229600" cy="4525963"/>
          </a:xfrm>
        </p:spPr>
        <p:txBody>
          <a:bodyPr/>
          <a:lstStyle/>
          <a:p>
            <a:r>
              <a:rPr lang="uk-UA" sz="3200" dirty="0"/>
              <a:t>Наочність;</a:t>
            </a:r>
          </a:p>
          <a:p>
            <a:r>
              <a:rPr lang="uk-UA" sz="3200" dirty="0" smtClean="0"/>
              <a:t>Доступність;</a:t>
            </a:r>
          </a:p>
          <a:p>
            <a:r>
              <a:rPr lang="uk-UA" sz="3200" dirty="0" smtClean="0"/>
              <a:t>Широкі можливості програми.</a:t>
            </a:r>
            <a:r>
              <a:rPr lang="uk-UA" dirty="0" smtClean="0"/>
              <a:t/>
            </a:r>
            <a:br>
              <a:rPr lang="uk-UA" dirty="0" smtClean="0"/>
            </a:br>
            <a:endParaRPr lang="ru-RU" dirty="0"/>
          </a:p>
        </p:txBody>
      </p:sp>
      <p:pic>
        <p:nvPicPr>
          <p:cNvPr id="25604" name="Picture 4" descr="http://pautinka.ch.ua/uploads/posts/2012-07/1341152186_formatio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8" y="4143380"/>
            <a:ext cx="2857500" cy="250507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image.slidesharecdn.com/death-by-powerpoint-rus1140/95/slide-35-728.jpg?1269508028"/>
          <p:cNvPicPr>
            <a:picLocks noChangeAspect="1" noChangeArrowheads="1"/>
          </p:cNvPicPr>
          <p:nvPr/>
        </p:nvPicPr>
        <p:blipFill>
          <a:blip r:embed="rId2" cstate="print"/>
          <a:srcRect l="2469" b="17708"/>
          <a:stretch>
            <a:fillRect/>
          </a:stretch>
        </p:blipFill>
        <p:spPr bwMode="auto">
          <a:xfrm>
            <a:off x="0" y="357166"/>
            <a:ext cx="9144000" cy="578645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714480" y="714356"/>
            <a:ext cx="5557846" cy="887412"/>
          </a:xfrm>
        </p:spPr>
        <p:txBody>
          <a:bodyPr>
            <a:normAutofit/>
          </a:bodyPr>
          <a:lstStyle/>
          <a:p>
            <a:pPr algn="ctr"/>
            <a:r>
              <a:rPr lang="uk-UA" sz="3600" dirty="0" smtClean="0"/>
              <a:t>Це вже краще…</a:t>
            </a:r>
            <a:endParaRPr lang="uk-UA" sz="36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 cstate="print"/>
          <a:srcRect l="8333" r="8333"/>
          <a:stretch>
            <a:fillRect/>
          </a:stretch>
        </p:blipFill>
        <p:spPr bwMode="auto">
          <a:xfrm>
            <a:off x="0" y="0"/>
            <a:ext cx="9286940" cy="6965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00" name="Picture 3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" y="3789363"/>
            <a:ext cx="2740025" cy="2751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99" name="Picture 3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638" y="3789363"/>
            <a:ext cx="4117975" cy="279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98" name="Picture 3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725" y="7938"/>
            <a:ext cx="2844800" cy="288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97" name="Picture 2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438" y="87313"/>
            <a:ext cx="3960812" cy="2620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611188" y="728663"/>
            <a:ext cx="3240087" cy="1620837"/>
          </a:xfrm>
          <a:prstGeom prst="rect">
            <a:avLst/>
          </a:prstGeom>
          <a:noFill/>
          <a:ln w="38100">
            <a:solidFill>
              <a:srgbClr val="996633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uk-UA"/>
          </a:p>
        </p:txBody>
      </p:sp>
      <p:sp>
        <p:nvSpPr>
          <p:cNvPr id="7173" name="AutoShape 5"/>
          <p:cNvSpPr>
            <a:spLocks noChangeArrowheads="1"/>
          </p:cNvSpPr>
          <p:nvPr/>
        </p:nvSpPr>
        <p:spPr bwMode="auto">
          <a:xfrm rot="6708371">
            <a:off x="5472113" y="728663"/>
            <a:ext cx="2700337" cy="2700337"/>
          </a:xfrm>
          <a:prstGeom prst="triangle">
            <a:avLst>
              <a:gd name="adj" fmla="val 50000"/>
            </a:avLst>
          </a:prstGeom>
          <a:noFill/>
          <a:ln w="38100">
            <a:solidFill>
              <a:srgbClr val="008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uk-UA"/>
          </a:p>
        </p:txBody>
      </p:sp>
      <p:sp>
        <p:nvSpPr>
          <p:cNvPr id="7174" name="AutoShape 6"/>
          <p:cNvSpPr>
            <a:spLocks noChangeArrowheads="1"/>
          </p:cNvSpPr>
          <p:nvPr/>
        </p:nvSpPr>
        <p:spPr bwMode="auto">
          <a:xfrm>
            <a:off x="611188" y="3249613"/>
            <a:ext cx="3240087" cy="2700337"/>
          </a:xfrm>
          <a:prstGeom prst="pentagon">
            <a:avLst/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uk-UA"/>
          </a:p>
        </p:txBody>
      </p:sp>
      <p:sp>
        <p:nvSpPr>
          <p:cNvPr id="7175" name="Oval 7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5111750" y="3608388"/>
            <a:ext cx="2303463" cy="2266950"/>
          </a:xfrm>
          <a:prstGeom prst="ellips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uk-UA"/>
          </a:p>
        </p:txBody>
      </p:sp>
      <p:sp>
        <p:nvSpPr>
          <p:cNvPr id="7188" name="WordArt 20"/>
          <p:cNvSpPr>
            <a:spLocks noChangeArrowheads="1" noChangeShapeType="1" noTextEdit="1"/>
          </p:cNvSpPr>
          <p:nvPr/>
        </p:nvSpPr>
        <p:spPr bwMode="auto">
          <a:xfrm>
            <a:off x="3671888" y="368300"/>
            <a:ext cx="1620837" cy="7191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uk-UA" sz="36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Коло.</a:t>
            </a:r>
          </a:p>
        </p:txBody>
      </p:sp>
      <p:sp>
        <p:nvSpPr>
          <p:cNvPr id="7189" name="WordArt 21"/>
          <p:cNvSpPr>
            <a:spLocks noChangeArrowheads="1" noChangeShapeType="1" noTextEdit="1"/>
          </p:cNvSpPr>
          <p:nvPr/>
        </p:nvSpPr>
        <p:spPr bwMode="auto">
          <a:xfrm>
            <a:off x="2590800" y="1268413"/>
            <a:ext cx="3960813" cy="9001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uk-UA" sz="36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Довжина кола.</a:t>
            </a:r>
          </a:p>
        </p:txBody>
      </p:sp>
      <p:pic>
        <p:nvPicPr>
          <p:cNvPr id="7201" name="Picture 5" descr="E:\ИринаМих\картинки\Копия канцтовары\ED1207.WM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236663" y="3429000"/>
            <a:ext cx="1714500" cy="309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98 -0.05255 L -0.22431 -0.19144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2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500"/>
                            </p:stCondLst>
                            <p:childTnLst>
                              <p:par>
                                <p:cTn id="20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2" dur="1000"/>
                                        <p:tgtEl>
                                          <p:spTgt spid="7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500"/>
                            </p:stCondLst>
                            <p:childTnLst>
                              <p:par>
                                <p:cTn id="24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6" dur="2000"/>
                                        <p:tgtEl>
                                          <p:spTgt spid="7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6500"/>
                            </p:stCondLst>
                            <p:childTnLst>
                              <p:par>
                                <p:cTn id="28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30" dur="1000"/>
                                        <p:tgtEl>
                                          <p:spTgt spid="7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500"/>
                            </p:stCondLst>
                            <p:childTnLst>
                              <p:par>
                                <p:cTn id="32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34" dur="1000"/>
                                        <p:tgtEl>
                                          <p:spTgt spid="7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7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7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7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2" grpId="0" animBg="1"/>
      <p:bldP spid="7173" grpId="0" animBg="1"/>
      <p:bldP spid="7174" grpId="0" animBg="1"/>
      <p:bldP spid="7175" grpId="0" animBg="1"/>
      <p:bldP spid="7188" grpId="0" animBg="1"/>
      <p:bldP spid="718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51" name="Freeform 35"/>
          <p:cNvSpPr>
            <a:spLocks/>
          </p:cNvSpPr>
          <p:nvPr/>
        </p:nvSpPr>
        <p:spPr bwMode="auto">
          <a:xfrm>
            <a:off x="1390650" y="1143000"/>
            <a:ext cx="2581275" cy="2933700"/>
          </a:xfrm>
          <a:custGeom>
            <a:avLst/>
            <a:gdLst/>
            <a:ahLst/>
            <a:cxnLst>
              <a:cxn ang="0">
                <a:pos x="6" y="36"/>
              </a:cxn>
              <a:cxn ang="0">
                <a:pos x="0" y="0"/>
              </a:cxn>
              <a:cxn ang="0">
                <a:pos x="1626" y="1848"/>
              </a:cxn>
              <a:cxn ang="0">
                <a:pos x="6" y="36"/>
              </a:cxn>
            </a:cxnLst>
            <a:rect l="0" t="0" r="r" b="b"/>
            <a:pathLst>
              <a:path w="1626" h="1848">
                <a:moveTo>
                  <a:pt x="6" y="36"/>
                </a:moveTo>
                <a:lnTo>
                  <a:pt x="0" y="0"/>
                </a:lnTo>
                <a:lnTo>
                  <a:pt x="1626" y="1848"/>
                </a:lnTo>
                <a:lnTo>
                  <a:pt x="6" y="36"/>
                </a:lnTo>
                <a:close/>
              </a:path>
            </a:pathLst>
          </a:custGeom>
          <a:noFill/>
          <a:ln w="57150" cmpd="sng">
            <a:solidFill>
              <a:srgbClr val="FF3300"/>
            </a:solidFill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uk-UA"/>
          </a:p>
        </p:txBody>
      </p:sp>
      <p:sp>
        <p:nvSpPr>
          <p:cNvPr id="9247" name="Freeform 31"/>
          <p:cNvSpPr>
            <a:spLocks/>
          </p:cNvSpPr>
          <p:nvPr/>
        </p:nvSpPr>
        <p:spPr bwMode="auto">
          <a:xfrm>
            <a:off x="2647950" y="1504950"/>
            <a:ext cx="1485900" cy="1104900"/>
          </a:xfrm>
          <a:custGeom>
            <a:avLst/>
            <a:gdLst/>
            <a:ahLst/>
            <a:cxnLst>
              <a:cxn ang="0">
                <a:pos x="0" y="696"/>
              </a:cxn>
              <a:cxn ang="0">
                <a:pos x="936" y="0"/>
              </a:cxn>
            </a:cxnLst>
            <a:rect l="0" t="0" r="r" b="b"/>
            <a:pathLst>
              <a:path w="936" h="696">
                <a:moveTo>
                  <a:pt x="0" y="696"/>
                </a:moveTo>
                <a:lnTo>
                  <a:pt x="936" y="0"/>
                </a:lnTo>
              </a:path>
            </a:pathLst>
          </a:custGeom>
          <a:noFill/>
          <a:ln w="57150" cmpd="sng">
            <a:solidFill>
              <a:srgbClr val="008000"/>
            </a:solidFill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uk-UA"/>
          </a:p>
        </p:txBody>
      </p:sp>
      <p:sp>
        <p:nvSpPr>
          <p:cNvPr id="9220" name="Oval 4"/>
          <p:cNvSpPr>
            <a:spLocks noChangeArrowheads="1"/>
          </p:cNvSpPr>
          <p:nvPr/>
        </p:nvSpPr>
        <p:spPr bwMode="auto">
          <a:xfrm>
            <a:off x="611188" y="728663"/>
            <a:ext cx="3959225" cy="3959225"/>
          </a:xfrm>
          <a:prstGeom prst="ellipse">
            <a:avLst/>
          </a:prstGeom>
          <a:noFill/>
          <a:ln w="57150">
            <a:solidFill>
              <a:srgbClr val="CC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uk-UA"/>
          </a:p>
        </p:txBody>
      </p:sp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2411413" y="1989138"/>
            <a:ext cx="53975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0000FF"/>
                </a:solidFill>
              </a:rPr>
              <a:t>O</a:t>
            </a:r>
            <a:endParaRPr lang="ru-RU" b="1">
              <a:solidFill>
                <a:srgbClr val="0000FF"/>
              </a:solidFill>
            </a:endParaRPr>
          </a:p>
        </p:txBody>
      </p:sp>
      <p:sp>
        <p:nvSpPr>
          <p:cNvPr id="9223" name="Text Box 7"/>
          <p:cNvSpPr txBox="1">
            <a:spLocks noChangeArrowheads="1"/>
          </p:cNvSpPr>
          <p:nvPr/>
        </p:nvSpPr>
        <p:spPr bwMode="auto">
          <a:xfrm>
            <a:off x="4751388" y="1228725"/>
            <a:ext cx="377983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sz="2800" b="1" dirty="0" err="1">
                <a:solidFill>
                  <a:srgbClr val="0000FF"/>
                </a:solidFill>
              </a:rPr>
              <a:t>т.О</a:t>
            </a:r>
            <a:r>
              <a:rPr lang="uk-UA" sz="2800" b="1" dirty="0">
                <a:solidFill>
                  <a:srgbClr val="0000FF"/>
                </a:solidFill>
              </a:rPr>
              <a:t> – центр кола</a:t>
            </a:r>
            <a:endParaRPr lang="ru-RU" sz="2800" b="1" dirty="0">
              <a:solidFill>
                <a:srgbClr val="0000FF"/>
              </a:solidFill>
            </a:endParaRPr>
          </a:p>
        </p:txBody>
      </p:sp>
      <p:sp>
        <p:nvSpPr>
          <p:cNvPr id="9245" name="Oval 29"/>
          <p:cNvSpPr>
            <a:spLocks noChangeArrowheads="1"/>
          </p:cNvSpPr>
          <p:nvPr/>
        </p:nvSpPr>
        <p:spPr bwMode="auto">
          <a:xfrm>
            <a:off x="2592388" y="2528888"/>
            <a:ext cx="144462" cy="144462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uk-UA"/>
          </a:p>
        </p:txBody>
      </p:sp>
      <p:sp>
        <p:nvSpPr>
          <p:cNvPr id="9248" name="Oval 32"/>
          <p:cNvSpPr>
            <a:spLocks noChangeArrowheads="1"/>
          </p:cNvSpPr>
          <p:nvPr/>
        </p:nvSpPr>
        <p:spPr bwMode="auto">
          <a:xfrm>
            <a:off x="4067175" y="1449388"/>
            <a:ext cx="144463" cy="144462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uk-UA"/>
          </a:p>
        </p:txBody>
      </p:sp>
      <p:sp>
        <p:nvSpPr>
          <p:cNvPr id="9250" name="Text Box 34"/>
          <p:cNvSpPr txBox="1">
            <a:spLocks noChangeArrowheads="1"/>
          </p:cNvSpPr>
          <p:nvPr/>
        </p:nvSpPr>
        <p:spPr bwMode="auto">
          <a:xfrm>
            <a:off x="4032250" y="908050"/>
            <a:ext cx="5397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b="1">
                <a:solidFill>
                  <a:srgbClr val="0000FF"/>
                </a:solidFill>
              </a:rPr>
              <a:t>А</a:t>
            </a:r>
            <a:endParaRPr lang="ru-RU" b="1">
              <a:solidFill>
                <a:srgbClr val="0000FF"/>
              </a:solidFill>
            </a:endParaRPr>
          </a:p>
        </p:txBody>
      </p:sp>
      <p:sp>
        <p:nvSpPr>
          <p:cNvPr id="9254" name="Oval 38"/>
          <p:cNvSpPr>
            <a:spLocks noChangeArrowheads="1"/>
          </p:cNvSpPr>
          <p:nvPr/>
        </p:nvSpPr>
        <p:spPr bwMode="auto">
          <a:xfrm>
            <a:off x="1331913" y="1089025"/>
            <a:ext cx="144462" cy="144463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uk-UA"/>
          </a:p>
        </p:txBody>
      </p:sp>
      <p:sp>
        <p:nvSpPr>
          <p:cNvPr id="9253" name="Oval 37"/>
          <p:cNvSpPr>
            <a:spLocks noChangeArrowheads="1"/>
          </p:cNvSpPr>
          <p:nvPr/>
        </p:nvSpPr>
        <p:spPr bwMode="auto">
          <a:xfrm>
            <a:off x="3887788" y="4005263"/>
            <a:ext cx="144462" cy="144462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uk-UA"/>
          </a:p>
        </p:txBody>
      </p:sp>
      <p:sp>
        <p:nvSpPr>
          <p:cNvPr id="9255" name="Text Box 39"/>
          <p:cNvSpPr txBox="1">
            <a:spLocks noChangeArrowheads="1"/>
          </p:cNvSpPr>
          <p:nvPr/>
        </p:nvSpPr>
        <p:spPr bwMode="auto">
          <a:xfrm>
            <a:off x="4032250" y="3968750"/>
            <a:ext cx="5397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b="1">
                <a:solidFill>
                  <a:srgbClr val="0000FF"/>
                </a:solidFill>
              </a:rPr>
              <a:t>Р</a:t>
            </a:r>
            <a:endParaRPr lang="ru-RU" b="1">
              <a:solidFill>
                <a:srgbClr val="0000FF"/>
              </a:solidFill>
            </a:endParaRPr>
          </a:p>
        </p:txBody>
      </p:sp>
      <p:sp>
        <p:nvSpPr>
          <p:cNvPr id="9256" name="Text Box 40"/>
          <p:cNvSpPr txBox="1">
            <a:spLocks noChangeArrowheads="1"/>
          </p:cNvSpPr>
          <p:nvPr/>
        </p:nvSpPr>
        <p:spPr bwMode="auto">
          <a:xfrm>
            <a:off x="971550" y="509588"/>
            <a:ext cx="53975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b="1">
                <a:solidFill>
                  <a:srgbClr val="0000FF"/>
                </a:solidFill>
              </a:rPr>
              <a:t>В</a:t>
            </a:r>
            <a:endParaRPr lang="ru-RU" b="1">
              <a:solidFill>
                <a:srgbClr val="0000FF"/>
              </a:solidFill>
            </a:endParaRPr>
          </a:p>
        </p:txBody>
      </p:sp>
      <p:sp>
        <p:nvSpPr>
          <p:cNvPr id="9257" name="Text Box 41"/>
          <p:cNvSpPr txBox="1">
            <a:spLocks noChangeArrowheads="1"/>
          </p:cNvSpPr>
          <p:nvPr/>
        </p:nvSpPr>
        <p:spPr bwMode="auto">
          <a:xfrm>
            <a:off x="4751388" y="2128838"/>
            <a:ext cx="385127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sz="2800" b="1" dirty="0">
                <a:solidFill>
                  <a:srgbClr val="0000FF"/>
                </a:solidFill>
              </a:rPr>
              <a:t>АО – радіус (</a:t>
            </a:r>
            <a:r>
              <a:rPr lang="en-US" sz="2800" b="1" dirty="0">
                <a:solidFill>
                  <a:srgbClr val="0000FF"/>
                </a:solidFill>
              </a:rPr>
              <a:t>r)</a:t>
            </a:r>
            <a:endParaRPr lang="ru-RU" sz="2800" b="1" dirty="0">
              <a:solidFill>
                <a:srgbClr val="0000FF"/>
              </a:solidFill>
            </a:endParaRPr>
          </a:p>
        </p:txBody>
      </p:sp>
      <p:sp>
        <p:nvSpPr>
          <p:cNvPr id="9258" name="Text Box 42"/>
          <p:cNvSpPr txBox="1">
            <a:spLocks noChangeArrowheads="1"/>
          </p:cNvSpPr>
          <p:nvPr/>
        </p:nvSpPr>
        <p:spPr bwMode="auto">
          <a:xfrm>
            <a:off x="4751388" y="3209925"/>
            <a:ext cx="385127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sz="2800" b="1" dirty="0">
                <a:solidFill>
                  <a:srgbClr val="0000FF"/>
                </a:solidFill>
              </a:rPr>
              <a:t>ВР – діаметр </a:t>
            </a:r>
            <a:r>
              <a:rPr lang="en-US" sz="2800" b="1" dirty="0">
                <a:solidFill>
                  <a:srgbClr val="0000FF"/>
                </a:solidFill>
              </a:rPr>
              <a:t>(d)</a:t>
            </a:r>
            <a:endParaRPr lang="ru-RU" sz="2800" b="1" dirty="0">
              <a:solidFill>
                <a:srgbClr val="0000FF"/>
              </a:solidFill>
            </a:endParaRPr>
          </a:p>
        </p:txBody>
      </p:sp>
      <p:sp>
        <p:nvSpPr>
          <p:cNvPr id="9261" name="Text Box 45"/>
          <p:cNvSpPr txBox="1">
            <a:spLocks noChangeArrowheads="1"/>
          </p:cNvSpPr>
          <p:nvPr/>
        </p:nvSpPr>
        <p:spPr bwMode="auto">
          <a:xfrm>
            <a:off x="5472113" y="3968750"/>
            <a:ext cx="197961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0000FF"/>
                </a:solidFill>
              </a:rPr>
              <a:t>d = 2</a:t>
            </a:r>
            <a:r>
              <a:rPr lang="en-US" sz="2800" b="1" dirty="0">
                <a:solidFill>
                  <a:srgbClr val="0000FF"/>
                </a:solidFill>
                <a:cs typeface="Arial" charset="0"/>
              </a:rPr>
              <a:t>·r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92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9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9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1000"/>
                                        <p:tgtEl>
                                          <p:spTgt spid="9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9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9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000"/>
                                        <p:tgtEl>
                                          <p:spTgt spid="9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9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5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1000"/>
                                        <p:tgtEl>
                                          <p:spTgt spid="9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500"/>
                            </p:stCondLst>
                            <p:childTnLst>
                              <p:par>
                                <p:cTn id="5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1000"/>
                                        <p:tgtEl>
                                          <p:spTgt spid="9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1000"/>
                                        <p:tgtEl>
                                          <p:spTgt spid="9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1000"/>
                                        <p:tgtEl>
                                          <p:spTgt spid="9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51" grpId="0" animBg="1"/>
      <p:bldP spid="9247" grpId="0" animBg="1"/>
      <p:bldP spid="9220" grpId="0" animBg="1"/>
      <p:bldP spid="9222" grpId="0"/>
      <p:bldP spid="9245" grpId="0" animBg="1"/>
      <p:bldP spid="9248" grpId="0" animBg="1"/>
      <p:bldP spid="9250" grpId="0"/>
      <p:bldP spid="9254" grpId="0" animBg="1"/>
      <p:bldP spid="9253" grpId="0" animBg="1"/>
      <p:bldP spid="9255" grpId="0"/>
      <p:bldP spid="9256" grpId="0"/>
      <p:bldP spid="9257" grpId="0"/>
      <p:bldP spid="9258" grpId="0"/>
      <p:bldP spid="926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Line 6"/>
          <p:cNvSpPr>
            <a:spLocks noChangeShapeType="1"/>
          </p:cNvSpPr>
          <p:nvPr/>
        </p:nvSpPr>
        <p:spPr bwMode="auto">
          <a:xfrm>
            <a:off x="1692275" y="1449388"/>
            <a:ext cx="5980113" cy="46037"/>
          </a:xfrm>
          <a:prstGeom prst="line">
            <a:avLst/>
          </a:prstGeom>
          <a:noFill/>
          <a:ln w="76200" algn="ctr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7" name="Arc 5"/>
          <p:cNvSpPr>
            <a:spLocks/>
          </p:cNvSpPr>
          <p:nvPr/>
        </p:nvSpPr>
        <p:spPr bwMode="auto">
          <a:xfrm>
            <a:off x="611188" y="1449388"/>
            <a:ext cx="2519362" cy="2519362"/>
          </a:xfrm>
          <a:custGeom>
            <a:avLst/>
            <a:gdLst>
              <a:gd name="T0" fmla="*/ 964779 w 43200"/>
              <a:gd name="T1" fmla="*/ 0 h 43200"/>
              <a:gd name="T2" fmla="*/ 957633 w 43200"/>
              <a:gd name="T3" fmla="*/ 90 h 43200"/>
              <a:gd name="T4" fmla="*/ 970757 w 43200"/>
              <a:gd name="T5" fmla="*/ 971550 h 43200"/>
              <a:gd name="T6" fmla="*/ 0 60000 65536"/>
              <a:gd name="T7" fmla="*/ 0 60000 65536"/>
              <a:gd name="T8" fmla="*/ 0 60000 65536"/>
              <a:gd name="T9" fmla="*/ 0 w 43200"/>
              <a:gd name="T10" fmla="*/ 0 h 43200"/>
              <a:gd name="T11" fmla="*/ 43200 w 43200"/>
              <a:gd name="T12" fmla="*/ 43200 h 432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00" h="43200" fill="none" extrusionOk="0">
                <a:moveTo>
                  <a:pt x="21467" y="0"/>
                </a:moveTo>
                <a:cubicBezTo>
                  <a:pt x="21511" y="0"/>
                  <a:pt x="21555" y="-1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529"/>
                  <a:pt x="33529" y="43200"/>
                  <a:pt x="21600" y="43200"/>
                </a:cubicBezTo>
                <a:cubicBezTo>
                  <a:pt x="9670" y="43200"/>
                  <a:pt x="0" y="33529"/>
                  <a:pt x="0" y="21600"/>
                </a:cubicBezTo>
                <a:cubicBezTo>
                  <a:pt x="-1" y="9784"/>
                  <a:pt x="9493" y="161"/>
                  <a:pt x="21307" y="1"/>
                </a:cubicBezTo>
              </a:path>
              <a:path w="43200" h="43200" stroke="0" extrusionOk="0">
                <a:moveTo>
                  <a:pt x="21467" y="0"/>
                </a:moveTo>
                <a:cubicBezTo>
                  <a:pt x="21511" y="0"/>
                  <a:pt x="21555" y="-1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529"/>
                  <a:pt x="33529" y="43200"/>
                  <a:pt x="21600" y="43200"/>
                </a:cubicBezTo>
                <a:cubicBezTo>
                  <a:pt x="9670" y="43200"/>
                  <a:pt x="0" y="33529"/>
                  <a:pt x="0" y="21600"/>
                </a:cubicBezTo>
                <a:cubicBezTo>
                  <a:pt x="-1" y="9784"/>
                  <a:pt x="9493" y="161"/>
                  <a:pt x="21307" y="1"/>
                </a:cubicBezTo>
                <a:lnTo>
                  <a:pt x="21600" y="21600"/>
                </a:lnTo>
                <a:close/>
              </a:path>
            </a:pathLst>
          </a:custGeom>
          <a:noFill/>
          <a:ln w="76200" algn="ctr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 sz="1800">
              <a:solidFill>
                <a:schemeClr val="dk1"/>
              </a:solidFill>
              <a:latin typeface="+mn-lt"/>
            </a:endParaRPr>
          </a:p>
        </p:txBody>
      </p:sp>
      <p:sp>
        <p:nvSpPr>
          <p:cNvPr id="8200" name="Text Box 8"/>
          <p:cNvSpPr txBox="1">
            <a:spLocks noChangeArrowheads="1"/>
          </p:cNvSpPr>
          <p:nvPr/>
        </p:nvSpPr>
        <p:spPr bwMode="auto">
          <a:xfrm>
            <a:off x="431800" y="2395538"/>
            <a:ext cx="7740650" cy="11757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</a:pPr>
            <a:r>
              <a:rPr lang="uk-UA" sz="3200" b="1" dirty="0">
                <a:solidFill>
                  <a:srgbClr val="0000FF"/>
                </a:solidFill>
              </a:rPr>
              <a:t>Довжина кола позначається </a:t>
            </a:r>
          </a:p>
          <a:p>
            <a:pPr algn="ctr">
              <a:spcBef>
                <a:spcPct val="20000"/>
              </a:spcBef>
            </a:pPr>
            <a:r>
              <a:rPr lang="uk-UA" sz="3200" b="1" dirty="0">
                <a:solidFill>
                  <a:srgbClr val="0000FF"/>
                </a:solidFill>
              </a:rPr>
              <a:t>літерою </a:t>
            </a:r>
            <a:r>
              <a:rPr lang="uk-UA" sz="3200" b="1" dirty="0">
                <a:solidFill>
                  <a:srgbClr val="CC0000"/>
                </a:solidFill>
              </a:rPr>
              <a:t>С.</a:t>
            </a:r>
            <a:endParaRPr lang="ru-RU" sz="3200" b="1" dirty="0">
              <a:solidFill>
                <a:srgbClr val="CC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7" grpId="0" animBg="1"/>
      <p:bldP spid="820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792163" y="368300"/>
            <a:ext cx="7380287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uk-UA" sz="3200" b="1" dirty="0">
                <a:solidFill>
                  <a:srgbClr val="0000FF"/>
                </a:solidFill>
              </a:rPr>
              <a:t>Результати вимірів</a:t>
            </a:r>
            <a:endParaRPr lang="ru-RU" sz="3200" b="1" dirty="0">
              <a:solidFill>
                <a:srgbClr val="0000FF"/>
              </a:solidFill>
            </a:endParaRPr>
          </a:p>
        </p:txBody>
      </p:sp>
      <p:graphicFrame>
        <p:nvGraphicFramePr>
          <p:cNvPr id="10279" name="Object 39"/>
          <p:cNvGraphicFramePr>
            <a:graphicFrameLocks noChangeAspect="1"/>
          </p:cNvGraphicFramePr>
          <p:nvPr/>
        </p:nvGraphicFramePr>
        <p:xfrm>
          <a:off x="4508500" y="3273425"/>
          <a:ext cx="127000" cy="241300"/>
        </p:xfrm>
        <a:graphic>
          <a:graphicData uri="http://schemas.openxmlformats.org/presentationml/2006/ole">
            <p:oleObj spid="_x0000_s1026" name="Формула" r:id="rId12" imgW="126720" imgH="241200" progId="Equation.3">
              <p:embed/>
            </p:oleObj>
          </a:graphicData>
        </a:graphic>
      </p:graphicFrame>
      <p:sp>
        <p:nvSpPr>
          <p:cNvPr id="10280" name="Text Box 40"/>
          <p:cNvSpPr txBox="1">
            <a:spLocks noChangeArrowheads="1"/>
          </p:cNvSpPr>
          <p:nvPr/>
        </p:nvSpPr>
        <p:spPr bwMode="auto">
          <a:xfrm>
            <a:off x="6640513" y="1187450"/>
            <a:ext cx="1841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uk-UA"/>
          </a:p>
        </p:txBody>
      </p:sp>
      <p:sp>
        <p:nvSpPr>
          <p:cNvPr id="10523" name="Text Box 283"/>
          <p:cNvSpPr txBox="1">
            <a:spLocks noChangeArrowheads="1"/>
          </p:cNvSpPr>
          <p:nvPr/>
        </p:nvSpPr>
        <p:spPr bwMode="auto">
          <a:xfrm>
            <a:off x="792163" y="908050"/>
            <a:ext cx="270033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sz="2800" dirty="0">
                <a:solidFill>
                  <a:srgbClr val="008000"/>
                </a:solidFill>
              </a:rPr>
              <a:t>Зелене коло:</a:t>
            </a:r>
            <a:endParaRPr lang="ru-RU" sz="2800" dirty="0">
              <a:solidFill>
                <a:srgbClr val="008000"/>
              </a:solidFill>
            </a:endParaRPr>
          </a:p>
        </p:txBody>
      </p:sp>
      <p:sp>
        <p:nvSpPr>
          <p:cNvPr id="10525" name="Text Box 285"/>
          <p:cNvSpPr txBox="1">
            <a:spLocks noChangeArrowheads="1"/>
          </p:cNvSpPr>
          <p:nvPr/>
        </p:nvSpPr>
        <p:spPr bwMode="auto">
          <a:xfrm>
            <a:off x="250825" y="1628775"/>
            <a:ext cx="90011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0000FF"/>
                </a:solidFill>
                <a:latin typeface="Times New Roman" pitchFamily="18" charset="0"/>
              </a:rPr>
              <a:t>d =</a:t>
            </a:r>
            <a:endParaRPr lang="ru-RU" b="1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10526" name="Text Box 286"/>
          <p:cNvSpPr txBox="1">
            <a:spLocks noChangeArrowheads="1"/>
          </p:cNvSpPr>
          <p:nvPr/>
        </p:nvSpPr>
        <p:spPr bwMode="auto">
          <a:xfrm>
            <a:off x="2951163" y="1628775"/>
            <a:ext cx="900112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0000FF"/>
                </a:solidFill>
                <a:latin typeface="Times New Roman" pitchFamily="18" charset="0"/>
              </a:rPr>
              <a:t>C =</a:t>
            </a:r>
            <a:endParaRPr lang="ru-RU" b="1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10527" name="Text Box 287"/>
          <p:cNvSpPr txBox="1">
            <a:spLocks noChangeArrowheads="1"/>
          </p:cNvSpPr>
          <p:nvPr/>
        </p:nvSpPr>
        <p:spPr bwMode="auto">
          <a:xfrm>
            <a:off x="5832475" y="1628775"/>
            <a:ext cx="12604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0000FF"/>
                </a:solidFill>
                <a:latin typeface="Times New Roman" pitchFamily="18" charset="0"/>
              </a:rPr>
              <a:t>C:d =</a:t>
            </a:r>
            <a:endParaRPr lang="ru-RU" b="1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10528" name="Text Box 288"/>
          <p:cNvSpPr txBox="1">
            <a:spLocks noChangeArrowheads="1"/>
          </p:cNvSpPr>
          <p:nvPr/>
        </p:nvSpPr>
        <p:spPr bwMode="auto">
          <a:xfrm>
            <a:off x="792163" y="2489200"/>
            <a:ext cx="305911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sz="2800" dirty="0">
                <a:solidFill>
                  <a:srgbClr val="008000"/>
                </a:solidFill>
              </a:rPr>
              <a:t>Жовте коло:</a:t>
            </a:r>
            <a:endParaRPr lang="ru-RU" sz="2800" dirty="0">
              <a:solidFill>
                <a:srgbClr val="008000"/>
              </a:solidFill>
            </a:endParaRPr>
          </a:p>
        </p:txBody>
      </p:sp>
      <p:sp>
        <p:nvSpPr>
          <p:cNvPr id="10532" name="Text Box 292"/>
          <p:cNvSpPr txBox="1">
            <a:spLocks noChangeArrowheads="1"/>
          </p:cNvSpPr>
          <p:nvPr/>
        </p:nvSpPr>
        <p:spPr bwMode="auto">
          <a:xfrm>
            <a:off x="2951163" y="3068638"/>
            <a:ext cx="900112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0000FF"/>
                </a:solidFill>
                <a:latin typeface="Times New Roman" pitchFamily="18" charset="0"/>
              </a:rPr>
              <a:t>C =</a:t>
            </a:r>
            <a:endParaRPr lang="ru-RU" b="1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10533" name="Text Box 293"/>
          <p:cNvSpPr txBox="1">
            <a:spLocks noChangeArrowheads="1"/>
          </p:cNvSpPr>
          <p:nvPr/>
        </p:nvSpPr>
        <p:spPr bwMode="auto">
          <a:xfrm>
            <a:off x="5832475" y="3068638"/>
            <a:ext cx="126047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0000FF"/>
                </a:solidFill>
                <a:latin typeface="Times New Roman" pitchFamily="18" charset="0"/>
              </a:rPr>
              <a:t>C:d =</a:t>
            </a:r>
            <a:endParaRPr lang="ru-RU" b="1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10534" name="Text Box 294"/>
          <p:cNvSpPr txBox="1">
            <a:spLocks noChangeArrowheads="1"/>
          </p:cNvSpPr>
          <p:nvPr/>
        </p:nvSpPr>
        <p:spPr bwMode="auto">
          <a:xfrm>
            <a:off x="250825" y="3068638"/>
            <a:ext cx="900113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0000FF"/>
                </a:solidFill>
                <a:latin typeface="Times New Roman" pitchFamily="18" charset="0"/>
              </a:rPr>
              <a:t>d =</a:t>
            </a:r>
            <a:endParaRPr lang="ru-RU" b="1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10535" name="Text Box 295"/>
          <p:cNvSpPr txBox="1">
            <a:spLocks noChangeArrowheads="1"/>
          </p:cNvSpPr>
          <p:nvPr/>
        </p:nvSpPr>
        <p:spPr bwMode="auto">
          <a:xfrm>
            <a:off x="792163" y="3929063"/>
            <a:ext cx="305911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sz="2800" dirty="0">
                <a:solidFill>
                  <a:srgbClr val="008000"/>
                </a:solidFill>
              </a:rPr>
              <a:t>Синє коло:</a:t>
            </a:r>
            <a:endParaRPr lang="ru-RU" sz="2800" dirty="0">
              <a:solidFill>
                <a:srgbClr val="008000"/>
              </a:solidFill>
            </a:endParaRPr>
          </a:p>
        </p:txBody>
      </p:sp>
      <p:graphicFrame>
        <p:nvGraphicFramePr>
          <p:cNvPr id="10536" name="Object 296"/>
          <p:cNvGraphicFramePr>
            <a:graphicFrameLocks noChangeAspect="1"/>
          </p:cNvGraphicFramePr>
          <p:nvPr/>
        </p:nvGraphicFramePr>
        <p:xfrm>
          <a:off x="4508500" y="4675188"/>
          <a:ext cx="127000" cy="241300"/>
        </p:xfrm>
        <a:graphic>
          <a:graphicData uri="http://schemas.openxmlformats.org/presentationml/2006/ole">
            <p:oleObj spid="_x0000_s1033" name="Формула" r:id="rId13" imgW="126720" imgH="241200" progId="Equation.3">
              <p:embed/>
            </p:oleObj>
          </a:graphicData>
        </a:graphic>
      </p:graphicFrame>
      <p:sp>
        <p:nvSpPr>
          <p:cNvPr id="10540" name="Text Box 300"/>
          <p:cNvSpPr txBox="1">
            <a:spLocks noChangeArrowheads="1"/>
          </p:cNvSpPr>
          <p:nvPr/>
        </p:nvSpPr>
        <p:spPr bwMode="auto">
          <a:xfrm>
            <a:off x="2951163" y="4470400"/>
            <a:ext cx="900112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0000FF"/>
                </a:solidFill>
                <a:latin typeface="Times New Roman" pitchFamily="18" charset="0"/>
              </a:rPr>
              <a:t>C =</a:t>
            </a:r>
            <a:endParaRPr lang="ru-RU" b="1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10541" name="Text Box 301"/>
          <p:cNvSpPr txBox="1">
            <a:spLocks noChangeArrowheads="1"/>
          </p:cNvSpPr>
          <p:nvPr/>
        </p:nvSpPr>
        <p:spPr bwMode="auto">
          <a:xfrm>
            <a:off x="5832475" y="4470400"/>
            <a:ext cx="12604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0000FF"/>
                </a:solidFill>
                <a:latin typeface="Times New Roman" pitchFamily="18" charset="0"/>
              </a:rPr>
              <a:t>C:d =</a:t>
            </a:r>
            <a:endParaRPr lang="ru-RU" b="1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10542" name="Text Box 302"/>
          <p:cNvSpPr txBox="1">
            <a:spLocks noChangeArrowheads="1"/>
          </p:cNvSpPr>
          <p:nvPr/>
        </p:nvSpPr>
        <p:spPr bwMode="auto">
          <a:xfrm>
            <a:off x="250825" y="4470400"/>
            <a:ext cx="90011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0000FF"/>
                </a:solidFill>
                <a:latin typeface="Times New Roman" pitchFamily="18" charset="0"/>
              </a:rPr>
              <a:t>d =</a:t>
            </a:r>
            <a:endParaRPr lang="ru-RU" b="1">
              <a:solidFill>
                <a:srgbClr val="0000FF"/>
              </a:solidFill>
              <a:latin typeface="Times New Roman" pitchFamily="18" charset="0"/>
            </a:endParaRPr>
          </a:p>
        </p:txBody>
      </p:sp>
    </p:spTree>
    <p:controls>
      <p:control spid="1027" name="TextBox4" r:id="rId2" imgW="1657440" imgH="504720"/>
      <p:control spid="1028" name="TextBox6" r:id="rId3" imgW="1257480" imgH="542880"/>
      <p:control spid="1029" name="TextBox7" r:id="rId4" imgW="1657440" imgH="504720"/>
      <p:control spid="1030" name="TextBox1" r:id="rId5" imgW="1657440" imgH="504720"/>
      <p:control spid="1031" name="TextBox2" r:id="rId6" imgW="1257480" imgH="542880"/>
      <p:control spid="1032" name="TextBox3" r:id="rId7" imgW="1657440" imgH="504720"/>
      <p:control spid="1034" name="TextBox5" r:id="rId8" imgW="1657440" imgH="504720"/>
      <p:control spid="1035" name="TextBox8" r:id="rId9" imgW="1257480" imgH="542880"/>
      <p:control spid="1036" name="TextBox9" r:id="rId10" imgW="1657440" imgH="504720"/>
    </p:controls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dirty="0" smtClean="0"/>
              <a:t>Корисні ресурси</a:t>
            </a:r>
            <a:endParaRPr lang="uk-UA" sz="3200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800" dirty="0" smtClean="0">
                <a:hlinkClick r:id="rId2"/>
              </a:rPr>
              <a:t>Як </a:t>
            </a:r>
            <a:r>
              <a:rPr lang="ru-RU" sz="2800" dirty="0" err="1" smtClean="0">
                <a:hlinkClick r:id="rId2"/>
              </a:rPr>
              <a:t>підготувати</a:t>
            </a:r>
            <a:r>
              <a:rPr lang="ru-RU" sz="2800" dirty="0" smtClean="0">
                <a:hlinkClick r:id="rId2"/>
              </a:rPr>
              <a:t> урок </a:t>
            </a:r>
            <a:r>
              <a:rPr lang="ru-RU" sz="2800" dirty="0" err="1" smtClean="0">
                <a:hlinkClick r:id="rId2"/>
              </a:rPr>
              <a:t>із</a:t>
            </a:r>
            <a:r>
              <a:rPr lang="ru-RU" sz="2800" dirty="0" smtClean="0">
                <a:hlinkClick r:id="rId2"/>
              </a:rPr>
              <a:t> </a:t>
            </a:r>
            <a:r>
              <a:rPr lang="ru-RU" sz="2800" dirty="0" err="1" smtClean="0">
                <a:hlinkClick r:id="rId2"/>
              </a:rPr>
              <a:t>використанням</a:t>
            </a:r>
            <a:r>
              <a:rPr lang="ru-RU" sz="2800" dirty="0" smtClean="0">
                <a:hlinkClick r:id="rId2"/>
              </a:rPr>
              <a:t> </a:t>
            </a:r>
            <a:r>
              <a:rPr lang="ru-RU" sz="2800" dirty="0" err="1" smtClean="0">
                <a:hlinkClick r:id="rId2"/>
              </a:rPr>
              <a:t>мультимедійних</a:t>
            </a:r>
            <a:r>
              <a:rPr lang="ru-RU" sz="2800" dirty="0" smtClean="0">
                <a:hlinkClick r:id="rId2"/>
              </a:rPr>
              <a:t> </a:t>
            </a:r>
            <a:r>
              <a:rPr lang="ru-RU" sz="2800" dirty="0" err="1" smtClean="0">
                <a:hlinkClick r:id="rId2"/>
              </a:rPr>
              <a:t>презентацій</a:t>
            </a:r>
            <a:r>
              <a:rPr lang="ru-RU" sz="2800" dirty="0" smtClean="0">
                <a:hlinkClick r:id="rId2"/>
              </a:rPr>
              <a:t>: </a:t>
            </a:r>
            <a:r>
              <a:rPr lang="ru-RU" sz="2800" dirty="0" err="1" smtClean="0">
                <a:hlinkClick r:id="rId2"/>
              </a:rPr>
              <a:t>практичні</a:t>
            </a:r>
            <a:r>
              <a:rPr lang="ru-RU" sz="2800" dirty="0" smtClean="0">
                <a:hlinkClick r:id="rId2"/>
              </a:rPr>
              <a:t> </a:t>
            </a:r>
            <a:r>
              <a:rPr lang="ru-RU" sz="2800" dirty="0" err="1" smtClean="0">
                <a:hlinkClick r:id="rId2"/>
              </a:rPr>
              <a:t>поради</a:t>
            </a:r>
            <a:r>
              <a:rPr lang="ru-RU" sz="2800" dirty="0" smtClean="0">
                <a:hlinkClick r:id="rId2"/>
              </a:rPr>
              <a:t> </a:t>
            </a:r>
            <a:r>
              <a:rPr lang="ru-RU" sz="2800" dirty="0" err="1" smtClean="0">
                <a:hlinkClick r:id="rId2"/>
              </a:rPr>
              <a:t>фахівців</a:t>
            </a:r>
            <a:endParaRPr lang="ru-RU" sz="2800" dirty="0" smtClean="0"/>
          </a:p>
          <a:p>
            <a:r>
              <a:rPr lang="uk-UA" sz="2800" dirty="0" smtClean="0">
                <a:hlinkClick r:id="rId3"/>
              </a:rPr>
              <a:t>Типові помилки при створенні презентації</a:t>
            </a:r>
            <a:endParaRPr lang="uk-UA" sz="2800" dirty="0" smtClean="0"/>
          </a:p>
          <a:p>
            <a:r>
              <a:rPr lang="uk-UA" sz="2800" dirty="0" smtClean="0">
                <a:hlinkClick r:id="rId4"/>
              </a:rPr>
              <a:t>Смерть от </a:t>
            </a:r>
            <a:r>
              <a:rPr lang="en-US" sz="2800" dirty="0" smtClean="0">
                <a:hlinkClick r:id="rId4"/>
              </a:rPr>
              <a:t>PowerPoint </a:t>
            </a:r>
            <a:r>
              <a:rPr lang="ru-RU" sz="2800" dirty="0" smtClean="0">
                <a:hlinkClick r:id="rId4"/>
              </a:rPr>
              <a:t>и как от нее спасаться </a:t>
            </a:r>
            <a:r>
              <a:rPr lang="en-US" sz="2800" dirty="0" smtClean="0">
                <a:hlinkClick r:id="rId4"/>
              </a:rPr>
              <a:t>(</a:t>
            </a:r>
            <a:r>
              <a:rPr lang="uk-UA" sz="2800" dirty="0" smtClean="0">
                <a:hlinkClick r:id="rId4"/>
              </a:rPr>
              <a:t>О. </a:t>
            </a:r>
            <a:r>
              <a:rPr lang="uk-UA" sz="2800" dirty="0" err="1" smtClean="0">
                <a:hlinkClick r:id="rId4"/>
              </a:rPr>
              <a:t>Каптєрєв</a:t>
            </a:r>
            <a:r>
              <a:rPr lang="en-US" sz="2800" dirty="0" smtClean="0">
                <a:hlinkClick r:id="rId4"/>
              </a:rPr>
              <a:t>)</a:t>
            </a:r>
            <a:endParaRPr lang="ru-RU" sz="2800" dirty="0" smtClean="0">
              <a:hlinkClick r:id="rId4"/>
            </a:endParaRPr>
          </a:p>
          <a:p>
            <a:r>
              <a:rPr lang="ru-RU" sz="2800" dirty="0" smtClean="0">
                <a:hlinkClick r:id="rId5"/>
              </a:rPr>
              <a:t>Як </a:t>
            </a:r>
            <a:r>
              <a:rPr lang="ru-RU" sz="2800" dirty="0" err="1" smtClean="0">
                <a:hlinkClick r:id="rId5"/>
              </a:rPr>
              <a:t>зробити</a:t>
            </a:r>
            <a:r>
              <a:rPr lang="ru-RU" sz="2800" dirty="0" smtClean="0">
                <a:hlinkClick r:id="rId5"/>
              </a:rPr>
              <a:t> </a:t>
            </a:r>
            <a:r>
              <a:rPr lang="ru-RU" sz="2800" dirty="0" err="1" smtClean="0">
                <a:hlinkClick r:id="rId5"/>
              </a:rPr>
              <a:t>презентацію</a:t>
            </a:r>
            <a:r>
              <a:rPr lang="ru-RU" sz="2800" dirty="0" smtClean="0">
                <a:hlinkClick r:id="rId5"/>
              </a:rPr>
              <a:t> для уроку</a:t>
            </a:r>
            <a:endParaRPr lang="ru-RU" sz="2800" dirty="0" smtClean="0"/>
          </a:p>
          <a:p>
            <a:r>
              <a:rPr lang="uk-UA" sz="2800" dirty="0" smtClean="0">
                <a:hlinkClick r:id="rId4"/>
              </a:rPr>
              <a:t> </a:t>
            </a:r>
            <a:r>
              <a:rPr lang="uk-UA" sz="2800" dirty="0" smtClean="0">
                <a:hlinkClick r:id="rId6"/>
              </a:rPr>
              <a:t>Створіть свою першу презентацію</a:t>
            </a:r>
            <a:endParaRPr lang="uk-UA" sz="2800" dirty="0" smtClean="0"/>
          </a:p>
          <a:p>
            <a:r>
              <a:rPr lang="ru-RU" sz="2800" dirty="0" smtClean="0">
                <a:hlinkClick r:id="rId7"/>
              </a:rPr>
              <a:t>Бесплатный </a:t>
            </a:r>
            <a:r>
              <a:rPr lang="ru-RU" sz="2800" dirty="0" err="1" smtClean="0">
                <a:hlinkClick r:id="rId7"/>
              </a:rPr>
              <a:t>видеокурс</a:t>
            </a:r>
            <a:r>
              <a:rPr lang="ru-RU" sz="2800" dirty="0" smtClean="0">
                <a:hlinkClick r:id="rId7"/>
              </a:rPr>
              <a:t> по </a:t>
            </a:r>
            <a:r>
              <a:rPr lang="ru-RU" sz="2800" dirty="0" err="1" smtClean="0">
                <a:hlinkClick r:id="rId7"/>
              </a:rPr>
              <a:t>PowerPoint</a:t>
            </a:r>
            <a:r>
              <a:rPr lang="ru-RU" sz="2800" dirty="0" smtClean="0">
                <a:hlinkClick r:id="rId7"/>
              </a:rPr>
              <a:t> 2010</a:t>
            </a:r>
            <a:endParaRPr lang="ru-RU" sz="2800" dirty="0" smtClean="0"/>
          </a:p>
          <a:p>
            <a:r>
              <a:rPr lang="ru-RU" sz="2800" dirty="0" smtClean="0">
                <a:hlinkClick r:id="rId8"/>
              </a:rPr>
              <a:t>Правила создания презентации от Стива Джобса</a:t>
            </a:r>
            <a:endParaRPr lang="ru-RU" sz="2800" dirty="0" smtClean="0"/>
          </a:p>
          <a:p>
            <a:endParaRPr lang="ru-RU" sz="2800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214546" y="2143116"/>
            <a:ext cx="4714908" cy="887412"/>
          </a:xfrm>
        </p:spPr>
        <p:txBody>
          <a:bodyPr>
            <a:noAutofit/>
          </a:bodyPr>
          <a:lstStyle/>
          <a:p>
            <a:pPr algn="ctr"/>
            <a:r>
              <a:rPr lang="uk-UA" sz="4000" dirty="0" smtClean="0"/>
              <a:t>Дякую за увагу!</a:t>
            </a:r>
            <a:endParaRPr lang="ru-RU" sz="4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0166" y="160338"/>
            <a:ext cx="7415234" cy="887412"/>
          </a:xfrm>
        </p:spPr>
        <p:txBody>
          <a:bodyPr>
            <a:normAutofit/>
          </a:bodyPr>
          <a:lstStyle/>
          <a:p>
            <a:r>
              <a:rPr lang="uk-UA" sz="3200" dirty="0" smtClean="0"/>
              <a:t>Етапи створення презентації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214422"/>
            <a:ext cx="8458200" cy="3857652"/>
          </a:xfrm>
        </p:spPr>
        <p:txBody>
          <a:bodyPr/>
          <a:lstStyle/>
          <a:p>
            <a:r>
              <a:rPr lang="uk-UA" sz="2800" dirty="0" smtClean="0"/>
              <a:t>Планування (розробка сценарію з чіткою структурою);</a:t>
            </a:r>
          </a:p>
          <a:p>
            <a:r>
              <a:rPr lang="uk-UA" sz="2800" dirty="0" smtClean="0"/>
              <a:t>Реалізація розробленого сценарію засобами редактора презентацій (</a:t>
            </a:r>
            <a:r>
              <a:rPr lang="en-US" sz="2800" dirty="0" smtClean="0"/>
              <a:t>PowerPoint</a:t>
            </a:r>
            <a:r>
              <a:rPr lang="uk-UA" sz="2800" dirty="0" smtClean="0"/>
              <a:t>);</a:t>
            </a:r>
          </a:p>
          <a:p>
            <a:r>
              <a:rPr lang="uk-UA" sz="2800" dirty="0" smtClean="0"/>
              <a:t>Додавання малюнків, таблиць, діаграм;</a:t>
            </a:r>
          </a:p>
          <a:p>
            <a:r>
              <a:rPr lang="uk-UA" sz="2800" dirty="0" smtClean="0"/>
              <a:t>Додавання елементів дизайну, анімації тощо;</a:t>
            </a:r>
          </a:p>
          <a:p>
            <a:r>
              <a:rPr lang="uk-UA" sz="2800" dirty="0"/>
              <a:t>Підготовка до демонстрації</a:t>
            </a:r>
            <a:r>
              <a:rPr lang="uk-UA" sz="2800" dirty="0" smtClean="0"/>
              <a:t>.</a:t>
            </a:r>
            <a:endParaRPr lang="ru-RU" sz="2800" dirty="0"/>
          </a:p>
        </p:txBody>
      </p:sp>
      <p:pic>
        <p:nvPicPr>
          <p:cNvPr id="4" name="Рисунок 3" descr="CLIPART_OF_46774_SMJP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00298" y="4714884"/>
            <a:ext cx="3427963" cy="19036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7290" y="160338"/>
            <a:ext cx="7558110" cy="887412"/>
          </a:xfrm>
        </p:spPr>
        <p:txBody>
          <a:bodyPr>
            <a:normAutofit/>
          </a:bodyPr>
          <a:lstStyle/>
          <a:p>
            <a:r>
              <a:rPr lang="uk-UA" sz="3200" dirty="0" smtClean="0"/>
              <a:t>Планування презентації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500174"/>
            <a:ext cx="8458200" cy="2714645"/>
          </a:xfrm>
        </p:spPr>
        <p:txBody>
          <a:bodyPr/>
          <a:lstStyle/>
          <a:p>
            <a:r>
              <a:rPr lang="uk-UA" sz="2800" dirty="0" smtClean="0"/>
              <a:t>На якому етапі уроку буде використано презентацію?</a:t>
            </a:r>
          </a:p>
          <a:p>
            <a:r>
              <a:rPr lang="uk-UA" sz="2800" dirty="0" smtClean="0"/>
              <a:t>Який унікальний матеріал міститиме презентація?</a:t>
            </a:r>
          </a:p>
          <a:p>
            <a:r>
              <a:rPr lang="uk-UA" sz="2800" dirty="0" smtClean="0"/>
              <a:t>Чим зацікавить презентація учнів?</a:t>
            </a:r>
          </a:p>
          <a:p>
            <a:endParaRPr lang="ru-RU" dirty="0"/>
          </a:p>
        </p:txBody>
      </p:sp>
      <p:pic>
        <p:nvPicPr>
          <p:cNvPr id="10" name="Picture 2" descr="http://konspekts.ru/wp-content/uploads/2010/12/planning.jpg"/>
          <p:cNvPicPr>
            <a:picLocks noChangeAspect="1" noChangeArrowheads="1"/>
          </p:cNvPicPr>
          <p:nvPr/>
        </p:nvPicPr>
        <p:blipFill>
          <a:blip r:embed="rId2" cstate="print"/>
          <a:srcRect r="8000" b="14894"/>
          <a:stretch>
            <a:fillRect/>
          </a:stretch>
        </p:blipFill>
        <p:spPr bwMode="auto">
          <a:xfrm>
            <a:off x="2500298" y="4857760"/>
            <a:ext cx="3286148" cy="171451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160338"/>
            <a:ext cx="7986738" cy="887412"/>
          </a:xfrm>
        </p:spPr>
        <p:txBody>
          <a:bodyPr>
            <a:normAutofit fontScale="90000"/>
          </a:bodyPr>
          <a:lstStyle/>
          <a:p>
            <a:pPr algn="ctr"/>
            <a:r>
              <a:rPr lang="uk-UA" sz="3600" dirty="0" smtClean="0"/>
              <a:t>На якому етапі уроку використовуватиметься презентація?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329642" cy="4757758"/>
          </a:xfrm>
        </p:spPr>
        <p:txBody>
          <a:bodyPr/>
          <a:lstStyle/>
          <a:p>
            <a:r>
              <a:rPr lang="uk-UA" sz="2800" dirty="0" smtClean="0"/>
              <a:t>Актуалізація опорних знань.</a:t>
            </a:r>
          </a:p>
          <a:p>
            <a:r>
              <a:rPr lang="uk-UA" sz="2800" dirty="0" smtClean="0"/>
              <a:t>Вивчення нового матеріалу.</a:t>
            </a:r>
          </a:p>
          <a:p>
            <a:pPr lvl="1"/>
            <a:r>
              <a:rPr lang="uk-UA" sz="2600" dirty="0" smtClean="0">
                <a:solidFill>
                  <a:schemeClr val="tx1"/>
                </a:solidFill>
              </a:rPr>
              <a:t>Подання матеріалу вчителем (з використання інтерактивної дошки і без).</a:t>
            </a:r>
          </a:p>
          <a:p>
            <a:pPr lvl="1"/>
            <a:r>
              <a:rPr lang="uk-UA" sz="2600" dirty="0" smtClean="0">
                <a:solidFill>
                  <a:schemeClr val="tx1"/>
                </a:solidFill>
              </a:rPr>
              <a:t>Індивідуальне вивчення матеріалу з подальшим обговоренням, узагальненням чи навчанням інших.</a:t>
            </a:r>
          </a:p>
          <a:p>
            <a:r>
              <a:rPr lang="uk-UA" sz="2800" dirty="0" smtClean="0"/>
              <a:t>Закріплення нового матеріалу.</a:t>
            </a:r>
          </a:p>
          <a:p>
            <a:r>
              <a:rPr lang="uk-UA" sz="2800" dirty="0" smtClean="0"/>
              <a:t>Формування вмінь і навичок.</a:t>
            </a:r>
          </a:p>
          <a:p>
            <a:r>
              <a:rPr lang="uk-UA" sz="2800" dirty="0" smtClean="0"/>
              <a:t>Самоконтроль та контроль.</a:t>
            </a:r>
            <a:endParaRPr lang="ru-RU" sz="2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8" name="Picture 4" descr="3d business tie briefcase man way sign Stock Photo - Royalty-Free, Artist: dak                           , Code: 400-0571103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43702" y="4572008"/>
            <a:ext cx="2095478" cy="209547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4414" y="160338"/>
            <a:ext cx="7715304" cy="887412"/>
          </a:xfrm>
        </p:spPr>
        <p:txBody>
          <a:bodyPr>
            <a:noAutofit/>
          </a:bodyPr>
          <a:lstStyle/>
          <a:p>
            <a:r>
              <a:rPr lang="uk-UA" dirty="0" smtClean="0"/>
              <a:t>Правила створення презентацій для учнів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472006"/>
          </a:xfrm>
        </p:spPr>
        <p:txBody>
          <a:bodyPr>
            <a:normAutofit/>
          </a:bodyPr>
          <a:lstStyle/>
          <a:p>
            <a:r>
              <a:rPr lang="uk-UA" sz="2800" dirty="0" smtClean="0"/>
              <a:t>Стислий та чіткий виклад матеріалу, максимальна інформативність тексту. </a:t>
            </a:r>
          </a:p>
          <a:p>
            <a:r>
              <a:rPr lang="uk-UA" sz="2800" dirty="0" smtClean="0"/>
              <a:t>Ретельно структурована інформація. </a:t>
            </a:r>
          </a:p>
          <a:p>
            <a:r>
              <a:rPr lang="uk-UA" sz="2800" dirty="0" smtClean="0"/>
              <a:t>Важлива інформація (висновки, визначення, правила тощо) – великим та виділеним шрифтом в лівому верхньому </a:t>
            </a:r>
            <a:r>
              <a:rPr lang="uk-UA" sz="2800" dirty="0" err="1" smtClean="0"/>
              <a:t>кутi</a:t>
            </a:r>
            <a:r>
              <a:rPr lang="uk-UA" sz="2800" dirty="0" smtClean="0"/>
              <a:t> слайда. </a:t>
            </a:r>
            <a:endParaRPr lang="ru-RU" sz="2800" dirty="0"/>
          </a:p>
          <a:p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 smtClean="0"/>
              <a:t>Правила створення презентацій для учнів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86320"/>
          </a:xfrm>
        </p:spPr>
        <p:txBody>
          <a:bodyPr>
            <a:normAutofit/>
          </a:bodyPr>
          <a:lstStyle/>
          <a:p>
            <a:r>
              <a:rPr lang="uk-UA" sz="2800" dirty="0" smtClean="0"/>
              <a:t>Дотримання </a:t>
            </a:r>
            <a:r>
              <a:rPr lang="uk-UA" sz="2800" dirty="0" err="1" smtClean="0"/>
              <a:t>“принципу</a:t>
            </a:r>
            <a:r>
              <a:rPr lang="uk-UA" sz="2800" dirty="0" smtClean="0"/>
              <a:t> </a:t>
            </a:r>
            <a:r>
              <a:rPr lang="uk-UA" sz="2800" dirty="0" err="1" smtClean="0"/>
              <a:t>шести”</a:t>
            </a:r>
            <a:r>
              <a:rPr lang="uk-UA" sz="2800" dirty="0" smtClean="0"/>
              <a:t>: на слайді — не більше шести рядків, кількість слів в одному рядку не перевищує п’яти-шести.</a:t>
            </a:r>
          </a:p>
          <a:p>
            <a:r>
              <a:rPr lang="uk-UA" sz="2800" dirty="0" smtClean="0"/>
              <a:t>Кожному положенню (ідеї) – окремий абзац.</a:t>
            </a:r>
          </a:p>
          <a:p>
            <a:r>
              <a:rPr lang="uk-UA" sz="2800" dirty="0" smtClean="0"/>
              <a:t>Відсутність орфографічних, граматичних і стилістичних помилок. 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7" name="Рисунок 6" descr="stock-photo--d-people-human-character-person-with-a-open-book-d-render-94246351.jpg"/>
          <p:cNvPicPr>
            <a:picLocks noChangeAspect="1"/>
          </p:cNvPicPr>
          <p:nvPr/>
        </p:nvPicPr>
        <p:blipFill>
          <a:blip r:embed="rId2" cstate="print"/>
          <a:srcRect r="11638"/>
          <a:stretch>
            <a:fillRect/>
          </a:stretch>
        </p:blipFill>
        <p:spPr>
          <a:xfrm>
            <a:off x="3571868" y="4714884"/>
            <a:ext cx="1643074" cy="1964242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600" dirty="0" smtClean="0"/>
              <a:t>Дизайн слайдів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31813" indent="-27463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uk-UA" sz="3200" dirty="0" smtClean="0"/>
              <a:t>Аспекти дизайну слайдів:</a:t>
            </a:r>
          </a:p>
          <a:p>
            <a:pPr marL="711200" lvl="1" indent="27622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uk-UA" sz="3200" dirty="0" smtClean="0">
                <a:solidFill>
                  <a:schemeClr val="tx1"/>
                </a:solidFill>
              </a:rPr>
              <a:t> текстове оформлення,</a:t>
            </a:r>
          </a:p>
          <a:p>
            <a:pPr marL="711200" lvl="1" indent="27622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uk-UA" sz="3200" dirty="0" smtClean="0">
                <a:solidFill>
                  <a:schemeClr val="tx1"/>
                </a:solidFill>
              </a:rPr>
              <a:t> композиція об’єктів,</a:t>
            </a:r>
          </a:p>
          <a:p>
            <a:pPr marL="711200" lvl="1" indent="27622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uk-UA" sz="3200" dirty="0" smtClean="0">
                <a:solidFill>
                  <a:schemeClr val="tx1"/>
                </a:solidFill>
              </a:rPr>
              <a:t> дизайн кольорів.</a:t>
            </a:r>
            <a:endParaRPr lang="ru-RU" sz="3200" dirty="0" smtClean="0">
              <a:solidFill>
                <a:schemeClr val="tx1"/>
              </a:solidFill>
            </a:endParaRPr>
          </a:p>
        </p:txBody>
      </p:sp>
      <p:pic>
        <p:nvPicPr>
          <p:cNvPr id="7" name="Picture 2" descr="http://www.mobyware.ru/data/programs/images/screenshot_1_programView_1658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72264" y="4000504"/>
            <a:ext cx="2333620" cy="271461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600" dirty="0" smtClean="0"/>
              <a:t>Текстове оформлення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sz="2800" dirty="0" smtClean="0"/>
              <a:t>Важливу інформацію краще виділяти </a:t>
            </a:r>
            <a:r>
              <a:rPr lang="uk-UA" sz="2800" i="1" dirty="0" smtClean="0">
                <a:solidFill>
                  <a:schemeClr val="hlink"/>
                </a:solidFill>
              </a:rPr>
              <a:t>кольором</a:t>
            </a:r>
            <a:r>
              <a:rPr lang="uk-UA" sz="2800" dirty="0" smtClean="0"/>
              <a:t> і </a:t>
            </a:r>
            <a:r>
              <a:rPr lang="uk-UA" sz="2800" b="1" i="1" dirty="0" smtClean="0"/>
              <a:t>напівжирним шрифтом</a:t>
            </a:r>
            <a:r>
              <a:rPr lang="uk-UA" sz="2800" dirty="0" smtClean="0"/>
              <a:t>, а не іншою </a:t>
            </a:r>
            <a:r>
              <a:rPr lang="uk-UA" sz="2800" b="1" i="1" dirty="0" smtClean="0">
                <a:latin typeface="Times New Roman" pitchFamily="18" charset="0"/>
              </a:rPr>
              <a:t>гарнітурою.</a:t>
            </a:r>
          </a:p>
          <a:p>
            <a:r>
              <a:rPr lang="uk-UA" sz="2800" dirty="0" smtClean="0"/>
              <a:t>Розмір шрифту для основного тексту повинен бути не меншим 24 кегля </a:t>
            </a:r>
            <a:r>
              <a:rPr lang="uk-UA" dirty="0" smtClean="0"/>
              <a:t>(для окремих підписів, коментарів можна використовувати 22, 20 кеглі).</a:t>
            </a:r>
          </a:p>
          <a:p>
            <a:r>
              <a:rPr lang="uk-UA" sz="2800" dirty="0" smtClean="0"/>
              <a:t>Використовувати шрифт без </a:t>
            </a:r>
            <a:r>
              <a:rPr lang="uk-UA" sz="2800" dirty="0" err="1" smtClean="0"/>
              <a:t>засічок</a:t>
            </a:r>
            <a:r>
              <a:rPr lang="uk-UA" sz="2800" dirty="0" smtClean="0"/>
              <a:t>, а не 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із </a:t>
            </a:r>
            <a:r>
              <a:rPr lang="uk-UA" sz="2800" dirty="0" err="1" smtClean="0">
                <a:latin typeface="Times New Roman" pitchFamily="18" charset="0"/>
                <a:cs typeface="Times New Roman" pitchFamily="18" charset="0"/>
              </a:rPr>
              <a:t>засічками</a:t>
            </a:r>
            <a:r>
              <a:rPr lang="uk-UA" sz="2800" dirty="0" smtClean="0"/>
              <a:t>.</a:t>
            </a:r>
            <a:endParaRPr lang="ru-RU" sz="2800" dirty="0"/>
          </a:p>
        </p:txBody>
      </p:sp>
      <p:pic>
        <p:nvPicPr>
          <p:cNvPr id="4" name="Picture 1" descr="\\303-arthur\Raznoe\Graph\3d men\Men 3D (5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86182" y="4643446"/>
            <a:ext cx="1517977" cy="2023969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Тема2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11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Тема2</Template>
  <TotalTime>1736</TotalTime>
  <Words>586</Words>
  <Application>Microsoft Office PowerPoint</Application>
  <PresentationFormat>Экран (4:3)</PresentationFormat>
  <Paragraphs>112</Paragraphs>
  <Slides>28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3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2" baseType="lpstr">
      <vt:lpstr>Тема2</vt:lpstr>
      <vt:lpstr>Специальное оформление</vt:lpstr>
      <vt:lpstr>211</vt:lpstr>
      <vt:lpstr>Формула</vt:lpstr>
      <vt:lpstr>Слайд 1</vt:lpstr>
      <vt:lpstr>Переваги мультимедійних презентацій</vt:lpstr>
      <vt:lpstr>Етапи створення презентації</vt:lpstr>
      <vt:lpstr>Планування презентації</vt:lpstr>
      <vt:lpstr>На якому етапі уроку використовуватиметься презентація?</vt:lpstr>
      <vt:lpstr>Правила створення презентацій для учнів</vt:lpstr>
      <vt:lpstr>Правила створення презентацій для учнів</vt:lpstr>
      <vt:lpstr>Дизайн слайдів</vt:lpstr>
      <vt:lpstr>Текстове оформлення</vt:lpstr>
      <vt:lpstr>Дизайн кольорів</vt:lpstr>
      <vt:lpstr>Допустимі сполучення кольорів в презентаціях</vt:lpstr>
      <vt:lpstr>Найбільш популярні недоречності:</vt:lpstr>
      <vt:lpstr>Що тут не так?</vt:lpstr>
      <vt:lpstr>Слайд 14</vt:lpstr>
      <vt:lpstr>Слайд 15</vt:lpstr>
      <vt:lpstr>Способи описування алгоритмів </vt:lpstr>
      <vt:lpstr>Слайд 17</vt:lpstr>
      <vt:lpstr>Слайд 18</vt:lpstr>
      <vt:lpstr>Слайд 19</vt:lpstr>
      <vt:lpstr>Слайд 20</vt:lpstr>
      <vt:lpstr>Це вже краще…</vt:lpstr>
      <vt:lpstr>Слайд 22</vt:lpstr>
      <vt:lpstr>Слайд 23</vt:lpstr>
      <vt:lpstr>Слайд 24</vt:lpstr>
      <vt:lpstr>Слайд 25</vt:lpstr>
      <vt:lpstr>Слайд 26</vt:lpstr>
      <vt:lpstr>Корисні ресурси</vt:lpstr>
      <vt:lpstr>Дякую за увагу!</vt:lpstr>
    </vt:vector>
  </TitlesOfParts>
  <Company>TEST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Створення презентації до уроку</dc:title>
  <dc:creator>Скрипка Аня</dc:creator>
  <cp:lastModifiedBy>Аман</cp:lastModifiedBy>
  <cp:revision>175</cp:revision>
  <dcterms:created xsi:type="dcterms:W3CDTF">2012-12-16T09:08:14Z</dcterms:created>
  <dcterms:modified xsi:type="dcterms:W3CDTF">2014-01-26T21:52:45Z</dcterms:modified>
</cp:coreProperties>
</file>