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1" r:id="rId15"/>
    <p:sldId id="270" r:id="rId16"/>
    <p:sldId id="273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0A"/>
    <a:srgbClr val="00FFFF"/>
    <a:srgbClr val="CCFFFF"/>
    <a:srgbClr val="00FFCC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05EDF-E939-47E0-BBF9-7D07CA324075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E80FE-0D76-4CD3-993A-51CBE25E9B5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80FE-0D76-4CD3-993A-51CBE25E9B5F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80FE-0D76-4CD3-993A-51CBE25E9B5F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9067-A087-4448-ACEC-55CB956641F7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C2A9-7273-409D-B45C-D5EF9C743C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9067-A087-4448-ACEC-55CB956641F7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C2A9-7273-409D-B45C-D5EF9C743C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9067-A087-4448-ACEC-55CB956641F7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C2A9-7273-409D-B45C-D5EF9C743C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9067-A087-4448-ACEC-55CB956641F7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C2A9-7273-409D-B45C-D5EF9C743C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9067-A087-4448-ACEC-55CB956641F7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C2A9-7273-409D-B45C-D5EF9C743C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9067-A087-4448-ACEC-55CB956641F7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C2A9-7273-409D-B45C-D5EF9C743C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9067-A087-4448-ACEC-55CB956641F7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C2A9-7273-409D-B45C-D5EF9C743C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9067-A087-4448-ACEC-55CB956641F7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C2A9-7273-409D-B45C-D5EF9C743C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9067-A087-4448-ACEC-55CB956641F7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C2A9-7273-409D-B45C-D5EF9C743C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9067-A087-4448-ACEC-55CB956641F7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C2A9-7273-409D-B45C-D5EF9C743C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9067-A087-4448-ACEC-55CB956641F7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C2A9-7273-409D-B45C-D5EF9C743C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D9067-A087-4448-ACEC-55CB956641F7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AC2A9-7273-409D-B45C-D5EF9C743C0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144000" y="188640"/>
            <a:ext cx="9000000" cy="1023392"/>
          </a:xfrm>
        </p:spPr>
        <p:txBody>
          <a:bodyPr anchor="b">
            <a:normAutofit lnSpcReduction="10000"/>
          </a:bodyPr>
          <a:lstStyle/>
          <a:p>
            <a:pPr algn="ctr">
              <a:buNone/>
            </a:pPr>
            <a:r>
              <a:rPr lang="uk-UA" sz="2800" b="1" dirty="0" err="1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Знам</a:t>
            </a:r>
            <a:r>
              <a:rPr lang="ru-RU" sz="28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янська</a:t>
            </a:r>
            <a:r>
              <a:rPr lang="uk-UA" sz="28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спеціальна </a:t>
            </a:r>
            <a:r>
              <a:rPr lang="uk-UA" sz="2800" b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загальноосвітня </a:t>
            </a:r>
          </a:p>
          <a:p>
            <a:pPr algn="ctr">
              <a:buNone/>
            </a:pPr>
            <a:r>
              <a:rPr lang="uk-UA" sz="2800" b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кола-інтернат  І </a:t>
            </a:r>
            <a:r>
              <a:rPr lang="uk-UA" sz="28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ІІІ ступенів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899592" y="2132856"/>
            <a:ext cx="7276351" cy="2308324"/>
          </a:xfrm>
          <a:prstGeom prst="rect">
            <a:avLst/>
          </a:prstGeom>
          <a:noFill/>
        </p:spPr>
        <p:txBody>
          <a:bodyPr wrap="none" lIns="91440" tIns="45720" rIns="91440" bIns="45720" anchor="t" anchorCtr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uk-UA" sz="7200" b="1" cap="none" spc="0" dirty="0" smtClean="0">
                <a:ln w="25400" cap="sq" cmpd="sng">
                  <a:gradFill flip="none"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1"/>
                    <a:tileRect/>
                  </a:gra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ТВОРЧИЙ ЗВІТ</a:t>
            </a:r>
          </a:p>
          <a:p>
            <a:pPr algn="ctr"/>
            <a:r>
              <a:rPr lang="uk-UA" sz="7200" b="1" cap="none" spc="0" dirty="0" smtClean="0">
                <a:ln w="25400" cap="sq" cmpd="sng">
                  <a:gradFill flip="none"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1"/>
                    <a:tileRect/>
                  </a:gra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ВИХОВАТЕЛЯ</a:t>
            </a:r>
            <a:endParaRPr lang="uk-UA" sz="7200" b="1" cap="none" spc="0" dirty="0">
              <a:ln w="25400" cap="sq" cmpd="sng"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  <a:tileRect/>
                </a:gra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  <a:tileRect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6" name="Picture 8" descr="F:\Users\Вова\AppData\Local\Microsoft\Windows\Temporary Internet Files\Content.IE5\2QUOF4YU\MM90018661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 descr="IMG_87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71480"/>
            <a:ext cx="4071966" cy="3172556"/>
          </a:xfrm>
          <a:prstGeom prst="rect">
            <a:avLst/>
          </a:prstGeom>
        </p:spPr>
      </p:pic>
      <p:sp>
        <p:nvSpPr>
          <p:cNvPr id="7" name="Вертикальний сувій 6"/>
          <p:cNvSpPr/>
          <p:nvPr/>
        </p:nvSpPr>
        <p:spPr>
          <a:xfrm>
            <a:off x="285720" y="4786322"/>
            <a:ext cx="8501122" cy="1857388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uk-UA" dirty="0" smtClean="0">
                <a:solidFill>
                  <a:schemeClr val="tx1"/>
                </a:solidFill>
              </a:rPr>
              <a:t>Вечір пам’яті «Афганістан, ми пам’ятаємо твоїх героїв». Учні підготували інформацію про основні події афганської війни, добірку тематичних віршів. На заході звучали пісні на афганську тематику. Запрошений колишній </a:t>
            </a:r>
            <a:r>
              <a:rPr lang="uk-UA" dirty="0" err="1" smtClean="0">
                <a:solidFill>
                  <a:schemeClr val="tx1"/>
                </a:solidFill>
              </a:rPr>
              <a:t>воїн-інтернаціоаліст</a:t>
            </a:r>
            <a:r>
              <a:rPr lang="uk-UA" dirty="0" smtClean="0">
                <a:solidFill>
                  <a:schemeClr val="tx1"/>
                </a:solidFill>
              </a:rPr>
              <a:t> Бірюков Віталій В’ячеславович поділився з дітьми спогадами. На дошці було представлено виставку фотоілюстрацій.</a:t>
            </a:r>
          </a:p>
          <a:p>
            <a:pPr algn="ctr"/>
            <a:endParaRPr lang="uk-UA" dirty="0"/>
          </a:p>
        </p:txBody>
      </p:sp>
      <p:pic>
        <p:nvPicPr>
          <p:cNvPr id="5" name="Місце для зображення 4" descr="IMG_8735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29124" y="1428736"/>
            <a:ext cx="4191029" cy="3143272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зображення 4" descr="IMG_898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097" b="2097"/>
          <a:stretch>
            <a:fillRect/>
          </a:stretch>
        </p:blipFill>
        <p:spPr>
          <a:xfrm>
            <a:off x="357158" y="357166"/>
            <a:ext cx="4476781" cy="3357586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 descr="IMG_89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428736"/>
            <a:ext cx="4476780" cy="3357586"/>
          </a:xfrm>
          <a:prstGeom prst="rect">
            <a:avLst/>
          </a:prstGeom>
        </p:spPr>
      </p:pic>
      <p:sp>
        <p:nvSpPr>
          <p:cNvPr id="7" name="Вертикальний сувій 6"/>
          <p:cNvSpPr/>
          <p:nvPr/>
        </p:nvSpPr>
        <p:spPr>
          <a:xfrm>
            <a:off x="214282" y="4857760"/>
            <a:ext cx="8786874" cy="1714512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uk-UA" sz="2000" dirty="0" smtClean="0">
                <a:solidFill>
                  <a:schemeClr val="tx1"/>
                </a:solidFill>
              </a:rPr>
              <a:t>Година спілкування «Моя мала Батьківщина». На заході діти отримали цікаву інформацію про своє місто, переглянули слайди з фотографіями Знам’янки у минулі часи, за допомогою гри перевірили своє вміння орієнтуватися містом, складали прислів’я про Батьківщину,читали вірші.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зображення 4" descr="IMG_099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1428736"/>
            <a:ext cx="4333905" cy="3250429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 descr="IMG_09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87565"/>
            <a:ext cx="4357718" cy="3268289"/>
          </a:xfrm>
          <a:prstGeom prst="rect">
            <a:avLst/>
          </a:prstGeom>
        </p:spPr>
      </p:pic>
      <p:sp>
        <p:nvSpPr>
          <p:cNvPr id="7" name="Вертикальний сувій 6"/>
          <p:cNvSpPr/>
          <p:nvPr/>
        </p:nvSpPr>
        <p:spPr>
          <a:xfrm>
            <a:off x="214282" y="4786322"/>
            <a:ext cx="8715436" cy="1928826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uk-UA" sz="2100" dirty="0" smtClean="0">
                <a:solidFill>
                  <a:schemeClr val="tx1"/>
                </a:solidFill>
              </a:rPr>
              <a:t>Усний журнал «Ми – маленькі українці». Діти знайомилися з поняттями «держава», «Батьківщина», «державні символи». Слухали Державний Гімн та українські народні пісні у виконанні Ніни Матвієнко, переглядали слайди з краєвидами нашої держави.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 descr="IMG_0983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357166"/>
            <a:ext cx="4095778" cy="3071834"/>
          </a:xfrm>
        </p:spPr>
      </p:pic>
      <p:pic>
        <p:nvPicPr>
          <p:cNvPr id="6" name="Рисунок 5" descr="IMG_09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7166"/>
            <a:ext cx="4143404" cy="3107553"/>
          </a:xfrm>
          <a:prstGeom prst="rect">
            <a:avLst/>
          </a:prstGeom>
        </p:spPr>
      </p:pic>
      <p:pic>
        <p:nvPicPr>
          <p:cNvPr id="9" name="Рисунок 8" descr="IMG_09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3500438"/>
            <a:ext cx="4071965" cy="3053974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 descr="IMG_0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4381530" cy="3286148"/>
          </a:xfrm>
          <a:prstGeom prst="rect">
            <a:avLst/>
          </a:prstGeom>
        </p:spPr>
      </p:pic>
      <p:sp>
        <p:nvSpPr>
          <p:cNvPr id="7" name="Вертикальний сувій 6"/>
          <p:cNvSpPr/>
          <p:nvPr/>
        </p:nvSpPr>
        <p:spPr>
          <a:xfrm>
            <a:off x="142844" y="4643446"/>
            <a:ext cx="8786874" cy="2071702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uk-UA" dirty="0" smtClean="0">
                <a:solidFill>
                  <a:schemeClr val="tx1"/>
                </a:solidFill>
              </a:rPr>
              <a:t>Година книги за оповіданням В. Сухомлинського «Ярок через дорогу». Виховуючи громадянина, ми виховуємо, перш за все, людину. Дітей потрібно вчити товаришувати, доброзичливо ставитись одне до одного. Поняття дружби добре розкривається у оповіданні Сухомлинського «Ярок через дорогу». За допомогою ілюстрацій та інсценізації учні зрозуміли, що допомагати потрібно тому, хто знаходиться поруч.</a:t>
            </a:r>
          </a:p>
          <a:p>
            <a:endParaRPr lang="uk-UA" dirty="0"/>
          </a:p>
        </p:txBody>
      </p:sp>
      <p:pic>
        <p:nvPicPr>
          <p:cNvPr id="5" name="Місце для зображення 4" descr="IMG_079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357686" y="1285860"/>
            <a:ext cx="4381531" cy="3286148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зображення 8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Рисунок 7" descr="IMG_0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4429156" cy="3321867"/>
          </a:xfrm>
          <a:prstGeom prst="rect">
            <a:avLst/>
          </a:prstGeom>
        </p:spPr>
      </p:pic>
      <p:pic>
        <p:nvPicPr>
          <p:cNvPr id="6" name="Рисунок 5" descr="IMG_08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143248"/>
            <a:ext cx="4357720" cy="326829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6350"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8000" b="1" u="sng" dirty="0" smtClean="0">
                <a:ln w="12700"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Мій девіз</a:t>
            </a:r>
            <a:endParaRPr lang="uk-UA" sz="8000" b="1" u="sng" dirty="0">
              <a:ln w="1270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трічка лицем догори 2"/>
          <p:cNvSpPr/>
          <p:nvPr/>
        </p:nvSpPr>
        <p:spPr>
          <a:xfrm>
            <a:off x="432000" y="1809000"/>
            <a:ext cx="8280000" cy="3240000"/>
          </a:xfrm>
          <a:prstGeom prst="ribbon2">
            <a:avLst>
              <a:gd name="adj1" fmla="val 16667"/>
              <a:gd name="adj2" fmla="val 7380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2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  <a:tileRect/>
                </a:gradFill>
                <a:latin typeface="Academy" pitchFamily="18" charset="0"/>
              </a:rPr>
              <a:t>«Рідну країну потрібно не лише любити – її потрібно знати» </a:t>
            </a:r>
            <a:r>
              <a:rPr lang="uk-UA" sz="4200" b="1" i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  <a:tileRect/>
                </a:gradFill>
                <a:latin typeface="Academy" pitchFamily="18" charset="0"/>
              </a:rPr>
              <a:t>(М.Рильський)</a:t>
            </a:r>
          </a:p>
          <a:p>
            <a:pPr algn="ctr"/>
            <a:endParaRPr lang="uk-UA" dirty="0"/>
          </a:p>
        </p:txBody>
      </p:sp>
      <p:pic>
        <p:nvPicPr>
          <p:cNvPr id="4" name="Picture 8" descr="F:\Users\Вова\AppData\Local\Microsoft\Windows\Temporary Internet Files\Content.IE5\2QUOF4YU\MM90018661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833426"/>
            <a:ext cx="952500" cy="952500"/>
          </a:xfrm>
          <a:prstGeom prst="rect">
            <a:avLst/>
          </a:prstGeom>
          <a:noFill/>
        </p:spPr>
      </p:pic>
      <p:pic>
        <p:nvPicPr>
          <p:cNvPr id="5" name="Picture 8" descr="F:\Users\Вова\AppData\Local\Microsoft\Windows\Temporary Internet Files\Content.IE5\2QUOF4YU\MM90018661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71604" y="833426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6260" y="2967335"/>
            <a:ext cx="89514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dirty="0" smtClean="0">
                <a:ln w="15875"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  <a:tileRect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</a:rPr>
              <a:t>ДЯКУЄМО ЗА УВАГУ</a:t>
            </a:r>
            <a:endParaRPr lang="uk-UA" sz="6600" b="1" cap="none" dirty="0">
              <a:ln w="15875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  <a:tileRect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Амброс</a:t>
            </a:r>
            <a:r>
              <a:rPr lang="uk-UA" dirty="0" smtClean="0"/>
              <a:t> Володимир Вікторович</a:t>
            </a:r>
            <a:endParaRPr lang="uk-UA" dirty="0"/>
          </a:p>
        </p:txBody>
      </p:sp>
      <p:pic>
        <p:nvPicPr>
          <p:cNvPr id="9" name="Місце для вмісту 8" descr="IMG_08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523186" y="1428736"/>
            <a:ext cx="3690786" cy="4357718"/>
          </a:xfrm>
        </p:spPr>
      </p:pic>
      <p:sp>
        <p:nvSpPr>
          <p:cNvPr id="8" name="Місце для вмісту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Освіта: вища</a:t>
            </a:r>
          </a:p>
          <a:p>
            <a:r>
              <a:rPr lang="uk-UA" dirty="0" smtClean="0"/>
              <a:t>Кваліфікація: спеціаліст </a:t>
            </a:r>
            <a:r>
              <a:rPr lang="en-US" dirty="0" smtClean="0"/>
              <a:t>I</a:t>
            </a:r>
            <a:r>
              <a:rPr lang="uk-UA" dirty="0" smtClean="0"/>
              <a:t> категорії</a:t>
            </a:r>
          </a:p>
          <a:p>
            <a:r>
              <a:rPr lang="uk-UA" dirty="0" smtClean="0"/>
              <a:t>Педагогічний стаж: 13 років</a:t>
            </a:r>
          </a:p>
          <a:p>
            <a:r>
              <a:rPr lang="uk-UA" dirty="0" smtClean="0"/>
              <a:t>Курси підвищення кваліфікації: 2013 р.</a:t>
            </a:r>
            <a:endParaRPr lang="uk-UA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виховної роботи школи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Допомогти дітям та молоді пізнати та засвоїти моральні та духовні цінності, які відповідають стратегічним цілям розвитку українського народу та забезпечують гармонію взаємин людини з соціальним та природним середовищем, вселюдською цивілізацією.  </a:t>
            </a:r>
          </a:p>
          <a:p>
            <a:r>
              <a:rPr lang="uk-UA" dirty="0"/>
              <a:t>Забезпечення учням з особливостями психофізичного розвитку можливостей для адаптації в соціальному середовищі та підготовки їх до трудової діяльності</a:t>
            </a:r>
            <a:r>
              <a:rPr lang="uk-UA" dirty="0" smtClean="0"/>
              <a:t>. </a:t>
            </a:r>
            <a:endParaRPr lang="uk-UA" dirty="0"/>
          </a:p>
          <a:p>
            <a:endParaRPr lang="uk-UA" dirty="0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моральних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та </a:t>
            </a:r>
            <a:r>
              <a:rPr lang="ru-RU" dirty="0" err="1"/>
              <a:t>д</a:t>
            </a:r>
            <a:r>
              <a:rPr lang="uk-UA" dirty="0" err="1"/>
              <a:t>уховної</a:t>
            </a:r>
            <a:r>
              <a:rPr lang="uk-UA" dirty="0"/>
              <a:t> культури школярів на основі національних традицій свого народу та загальнолюдської </a:t>
            </a:r>
            <a:r>
              <a:rPr lang="uk-UA" dirty="0" smtClean="0"/>
              <a:t>моралі.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 Сучасні підходи до організації та згуртованості </a:t>
            </a:r>
            <a:r>
              <a:rPr lang="uk-UA" dirty="0" err="1"/>
              <a:t>коллективу</a:t>
            </a:r>
            <a:r>
              <a:rPr lang="uk-UA" dirty="0"/>
              <a:t> ; виховання людяності, чуйності, </a:t>
            </a:r>
            <a:r>
              <a:rPr lang="uk-UA" dirty="0" smtClean="0"/>
              <a:t>щирості.</a:t>
            </a:r>
            <a:endParaRPr lang="uk-UA" dirty="0"/>
          </a:p>
        </p:txBody>
      </p:sp>
      <p:sp>
        <p:nvSpPr>
          <p:cNvPr id="9" name="Виноска зі стрілкою донизу 8"/>
          <p:cNvSpPr/>
          <p:nvPr/>
        </p:nvSpPr>
        <p:spPr>
          <a:xfrm>
            <a:off x="357158" y="285728"/>
            <a:ext cx="4176000" cy="1357322"/>
          </a:xfrm>
          <a:prstGeom prst="downArrowCallout">
            <a:avLst>
              <a:gd name="adj1" fmla="val 75724"/>
              <a:gd name="adj2" fmla="val 61458"/>
              <a:gd name="adj3" fmla="val 16216"/>
              <a:gd name="adj4" fmla="val 77526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Мета </a:t>
            </a:r>
            <a:r>
              <a:rPr lang="ru-RU" sz="2400" b="1" dirty="0" err="1" smtClean="0">
                <a:solidFill>
                  <a:srgbClr val="FFFF00"/>
                </a:solidFill>
              </a:rPr>
              <a:t>виховної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роботи</a:t>
            </a:r>
            <a:r>
              <a:rPr lang="ru-RU" sz="2400" b="1" dirty="0" smtClean="0">
                <a:solidFill>
                  <a:srgbClr val="FFFF00"/>
                </a:solidFill>
              </a:rPr>
              <a:t> в </a:t>
            </a:r>
            <a:r>
              <a:rPr lang="ru-RU" sz="2400" b="1" dirty="0" err="1" smtClean="0">
                <a:solidFill>
                  <a:srgbClr val="FFFF00"/>
                </a:solidFill>
              </a:rPr>
              <a:t>групі</a:t>
            </a:r>
            <a:r>
              <a:rPr lang="ru-RU" sz="2400" b="1" dirty="0" smtClean="0">
                <a:solidFill>
                  <a:srgbClr val="FFFF00"/>
                </a:solidFill>
              </a:rPr>
              <a:t>: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3" name="Виноска зі стрілкою донизу 12"/>
          <p:cNvSpPr/>
          <p:nvPr/>
        </p:nvSpPr>
        <p:spPr>
          <a:xfrm>
            <a:off x="4643438" y="285728"/>
            <a:ext cx="4071966" cy="1357322"/>
          </a:xfrm>
          <a:prstGeom prst="downArrowCallout">
            <a:avLst>
              <a:gd name="adj1" fmla="val 75724"/>
              <a:gd name="adj2" fmla="val 61458"/>
              <a:gd name="adj3" fmla="val 16216"/>
              <a:gd name="adj4" fmla="val 77526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Проблемне питання групи:</a:t>
            </a:r>
            <a:endParaRPr lang="uk-UA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Місце для вмісту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 anchor="t">
            <a:normAutofit fontScale="90000"/>
          </a:bodyPr>
          <a:lstStyle/>
          <a:p>
            <a:r>
              <a:rPr lang="uk-UA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Проблемне питання, над яким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 вихователь: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5" name="Вертикальний сувій 4"/>
          <p:cNvSpPr/>
          <p:nvPr/>
        </p:nvSpPr>
        <p:spPr>
          <a:xfrm>
            <a:off x="428596" y="1571612"/>
            <a:ext cx="8286808" cy="214314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Патріотичне виховання дітей з особливостями психофізичного розвитку.</a:t>
            </a:r>
          </a:p>
          <a:p>
            <a:pPr algn="ctr"/>
            <a:endParaRPr lang="uk-UA" dirty="0"/>
          </a:p>
        </p:txBody>
      </p:sp>
      <p:pic>
        <p:nvPicPr>
          <p:cNvPr id="1027" name="Picture 3" descr="F:\Users\Вова\AppData\Local\Microsoft\Windows\Temporary Internet Files\Content.IE5\UBNB97QF\MM90039576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786190"/>
            <a:ext cx="476250" cy="952500"/>
          </a:xfrm>
          <a:prstGeom prst="rect">
            <a:avLst/>
          </a:prstGeom>
          <a:noFill/>
        </p:spPr>
      </p:pic>
      <p:pic>
        <p:nvPicPr>
          <p:cNvPr id="22" name="Picture 3" descr="F:\Users\Вова\AppData\Local\Microsoft\Windows\Temporary Internet Files\Content.IE5\UBNB97QF\MM90039576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786190"/>
            <a:ext cx="476250" cy="952500"/>
          </a:xfrm>
          <a:prstGeom prst="rect">
            <a:avLst/>
          </a:prstGeom>
          <a:noFill/>
        </p:spPr>
      </p:pic>
      <p:pic>
        <p:nvPicPr>
          <p:cNvPr id="23" name="Picture 3" descr="F:\Users\Вова\AppData\Local\Microsoft\Windows\Temporary Internet Files\Content.IE5\UBNB97QF\MM90039576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786190"/>
            <a:ext cx="47625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 зі стрілкою 38"/>
          <p:cNvCxnSpPr>
            <a:stCxn id="14" idx="0"/>
            <a:endCxn id="75" idx="2"/>
          </p:cNvCxnSpPr>
          <p:nvPr/>
        </p:nvCxnSpPr>
        <p:spPr>
          <a:xfrm rot="5400000" flipH="1" flipV="1">
            <a:off x="4011060" y="2046820"/>
            <a:ext cx="1133120" cy="11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3024000" y="2619000"/>
            <a:ext cx="3096000" cy="162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Завдання виховної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роботи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групі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40" name="Пряма зі стрілкою 39"/>
          <p:cNvCxnSpPr>
            <a:endCxn id="76" idx="0"/>
          </p:cNvCxnSpPr>
          <p:nvPr/>
        </p:nvCxnSpPr>
        <p:spPr>
          <a:xfrm>
            <a:off x="6072198" y="4143380"/>
            <a:ext cx="1511438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 зі стрілкою 41"/>
          <p:cNvCxnSpPr>
            <a:endCxn id="74" idx="0"/>
          </p:cNvCxnSpPr>
          <p:nvPr/>
        </p:nvCxnSpPr>
        <p:spPr>
          <a:xfrm rot="10800000" flipV="1">
            <a:off x="1582844" y="4143380"/>
            <a:ext cx="1488958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 зі стрілкою 42"/>
          <p:cNvCxnSpPr>
            <a:endCxn id="73" idx="2"/>
          </p:cNvCxnSpPr>
          <p:nvPr/>
        </p:nvCxnSpPr>
        <p:spPr>
          <a:xfrm rot="10800000">
            <a:off x="1582844" y="2214554"/>
            <a:ext cx="1497388" cy="4713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 зі стрілкою 64"/>
          <p:cNvCxnSpPr>
            <a:endCxn id="77" idx="2"/>
          </p:cNvCxnSpPr>
          <p:nvPr/>
        </p:nvCxnSpPr>
        <p:spPr>
          <a:xfrm flipV="1">
            <a:off x="6072198" y="2238372"/>
            <a:ext cx="1511438" cy="476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Пряма зі стрілкою 68"/>
          <p:cNvCxnSpPr>
            <a:stCxn id="14" idx="2"/>
            <a:endCxn id="72" idx="0"/>
          </p:cNvCxnSpPr>
          <p:nvPr/>
        </p:nvCxnSpPr>
        <p:spPr>
          <a:xfrm rot="16200000" flipH="1">
            <a:off x="3982488" y="4828512"/>
            <a:ext cx="1190264" cy="11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Округлений прямокутник 71"/>
          <p:cNvSpPr/>
          <p:nvPr/>
        </p:nvSpPr>
        <p:spPr>
          <a:xfrm>
            <a:off x="3143240" y="5429264"/>
            <a:ext cx="2880000" cy="914400"/>
          </a:xfrm>
          <a:prstGeom prst="roundRect">
            <a:avLst/>
          </a:prstGeom>
          <a:solidFill>
            <a:srgbClr val="FF7D0A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uk-UA" dirty="0">
                <a:solidFill>
                  <a:srgbClr val="7030A0"/>
                </a:solidFill>
              </a:rPr>
              <a:t>Працювати над створенням дружнього дитячого колективу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73" name="Округлений прямокутник 72"/>
          <p:cNvSpPr/>
          <p:nvPr/>
        </p:nvSpPr>
        <p:spPr>
          <a:xfrm>
            <a:off x="142844" y="1428736"/>
            <a:ext cx="2880000" cy="785818"/>
          </a:xfrm>
          <a:prstGeom prst="roundRect">
            <a:avLst/>
          </a:prstGeom>
          <a:solidFill>
            <a:srgbClr val="FF7D0A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uk-UA" dirty="0">
                <a:solidFill>
                  <a:srgbClr val="7030A0"/>
                </a:solidFill>
              </a:rPr>
              <a:t>Постійно проводити оздоровчі заходи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74" name="Округлений прямокутник 73"/>
          <p:cNvSpPr/>
          <p:nvPr/>
        </p:nvSpPr>
        <p:spPr>
          <a:xfrm>
            <a:off x="142844" y="4643446"/>
            <a:ext cx="2880000" cy="714380"/>
          </a:xfrm>
          <a:prstGeom prst="roundRect">
            <a:avLst/>
          </a:prstGeom>
          <a:solidFill>
            <a:srgbClr val="FF7D0A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uk-UA" dirty="0">
                <a:solidFill>
                  <a:srgbClr val="7030A0"/>
                </a:solidFill>
              </a:rPr>
              <a:t>Формувати навички культурної поведінки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75" name="Округлений прямокутник 74"/>
          <p:cNvSpPr/>
          <p:nvPr/>
        </p:nvSpPr>
        <p:spPr>
          <a:xfrm>
            <a:off x="3143240" y="571480"/>
            <a:ext cx="2880000" cy="914400"/>
          </a:xfrm>
          <a:prstGeom prst="roundRect">
            <a:avLst/>
          </a:prstGeom>
          <a:solidFill>
            <a:srgbClr val="FF7D0A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uk-UA" dirty="0">
                <a:solidFill>
                  <a:srgbClr val="7030A0"/>
                </a:solidFill>
              </a:rPr>
              <a:t>Проводити систематичну роботу по формуванню цілісної особистості учня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76" name="Округлений прямокутник 75"/>
          <p:cNvSpPr/>
          <p:nvPr/>
        </p:nvSpPr>
        <p:spPr>
          <a:xfrm>
            <a:off x="6143636" y="4643446"/>
            <a:ext cx="2880000" cy="785818"/>
          </a:xfrm>
          <a:prstGeom prst="roundRect">
            <a:avLst/>
          </a:prstGeom>
          <a:solidFill>
            <a:srgbClr val="FF7D0A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uk-UA" dirty="0">
                <a:solidFill>
                  <a:srgbClr val="7030A0"/>
                </a:solidFill>
              </a:rPr>
              <a:t>Активізувати самостійність та активність учнів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77" name="Округлений прямокутник 76"/>
          <p:cNvSpPr/>
          <p:nvPr/>
        </p:nvSpPr>
        <p:spPr>
          <a:xfrm>
            <a:off x="6143636" y="1500174"/>
            <a:ext cx="2880000" cy="738198"/>
          </a:xfrm>
          <a:prstGeom prst="roundRect">
            <a:avLst/>
          </a:prstGeom>
          <a:solidFill>
            <a:srgbClr val="FF7D0A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uk-UA" dirty="0">
                <a:solidFill>
                  <a:srgbClr val="7030A0"/>
                </a:solidFill>
              </a:rPr>
              <a:t>Виховувати добросовісне ставлення до навчання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  <a:endParaRPr lang="uk-UA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 зі стрілкою 6"/>
          <p:cNvCxnSpPr/>
          <p:nvPr/>
        </p:nvCxnSpPr>
        <p:spPr>
          <a:xfrm rot="5400000" flipH="1" flipV="1">
            <a:off x="4192587" y="1879587"/>
            <a:ext cx="758826" cy="158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 rot="10800000">
            <a:off x="2928926" y="2143116"/>
            <a:ext cx="704806" cy="579352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 зі стрілкою 8"/>
          <p:cNvCxnSpPr/>
          <p:nvPr/>
        </p:nvCxnSpPr>
        <p:spPr>
          <a:xfrm rot="10800000" flipV="1">
            <a:off x="2643174" y="3714752"/>
            <a:ext cx="857256" cy="35719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 rot="5400000">
            <a:off x="3536149" y="4679165"/>
            <a:ext cx="714380" cy="35719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 rot="16200000" flipH="1">
            <a:off x="4893471" y="4750603"/>
            <a:ext cx="714380" cy="35719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>
            <a:off x="5742006" y="3763870"/>
            <a:ext cx="758820" cy="165196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10268" y="2214554"/>
            <a:ext cx="704806" cy="50791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3428992" y="2285992"/>
            <a:ext cx="2340000" cy="23400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2500" b="1" u="sng" spc="-15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</a:rPr>
              <a:t>Патріотичне виховання</a:t>
            </a:r>
          </a:p>
        </p:txBody>
      </p:sp>
      <p:sp>
        <p:nvSpPr>
          <p:cNvPr id="47" name="Блок-схема: альтернативний процес 46"/>
          <p:cNvSpPr/>
          <p:nvPr/>
        </p:nvSpPr>
        <p:spPr>
          <a:xfrm>
            <a:off x="6215074" y="1714488"/>
            <a:ext cx="2340000" cy="86400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прагнення праці на благо рідної країни, її народу.</a:t>
            </a:r>
            <a:endParaRPr lang="uk-UA" dirty="0"/>
          </a:p>
        </p:txBody>
      </p:sp>
      <p:sp>
        <p:nvSpPr>
          <p:cNvPr id="48" name="Блок-схема: альтернативний процес 47"/>
          <p:cNvSpPr/>
          <p:nvPr/>
        </p:nvSpPr>
        <p:spPr>
          <a:xfrm>
            <a:off x="785786" y="1714488"/>
            <a:ext cx="2088000" cy="86400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інтерес до міжнаціонального спілкування</a:t>
            </a:r>
            <a:endParaRPr lang="uk-UA" dirty="0"/>
          </a:p>
        </p:txBody>
      </p:sp>
      <p:sp>
        <p:nvSpPr>
          <p:cNvPr id="49" name="Блок-схема: альтернативний процес 48"/>
          <p:cNvSpPr/>
          <p:nvPr/>
        </p:nvSpPr>
        <p:spPr>
          <a:xfrm>
            <a:off x="2143108" y="5214950"/>
            <a:ext cx="2088000" cy="79200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потреба зробити свій внесок у долю батьківщини</a:t>
            </a:r>
            <a:endParaRPr lang="uk-UA" dirty="0"/>
          </a:p>
        </p:txBody>
      </p:sp>
      <p:sp>
        <p:nvSpPr>
          <p:cNvPr id="50" name="Блок-схема: альтернативний процес 49"/>
          <p:cNvSpPr/>
          <p:nvPr/>
        </p:nvSpPr>
        <p:spPr>
          <a:xfrm>
            <a:off x="6500826" y="3714752"/>
            <a:ext cx="2412000" cy="612648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відповідальність за природу рідної країни</a:t>
            </a:r>
            <a:endParaRPr lang="uk-UA" dirty="0"/>
          </a:p>
        </p:txBody>
      </p:sp>
      <p:sp>
        <p:nvSpPr>
          <p:cNvPr id="51" name="Блок-схема: альтернативний процес 50"/>
          <p:cNvSpPr/>
          <p:nvPr/>
        </p:nvSpPr>
        <p:spPr>
          <a:xfrm>
            <a:off x="5286380" y="5286388"/>
            <a:ext cx="2556000" cy="86400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дбайливе ставлення до рідної мови, культури, традицій</a:t>
            </a:r>
            <a:endParaRPr lang="uk-UA" dirty="0"/>
          </a:p>
        </p:txBody>
      </p:sp>
      <p:sp>
        <p:nvSpPr>
          <p:cNvPr id="52" name="Блок-схема: альтернативний процес 51"/>
          <p:cNvSpPr/>
          <p:nvPr/>
        </p:nvSpPr>
        <p:spPr>
          <a:xfrm>
            <a:off x="500034" y="3714752"/>
            <a:ext cx="2088000" cy="86400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національна самосвідомість й гідність</a:t>
            </a:r>
            <a:endParaRPr lang="uk-UA" dirty="0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3428992" y="857232"/>
            <a:ext cx="2484000" cy="61200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любов до батьківщини</a:t>
            </a:r>
            <a:endParaRPr lang="uk-UA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ілка вліво 4"/>
          <p:cNvSpPr/>
          <p:nvPr/>
        </p:nvSpPr>
        <p:spPr>
          <a:xfrm>
            <a:off x="2500298" y="857232"/>
            <a:ext cx="3357586" cy="540000"/>
          </a:xfrm>
          <a:prstGeom prst="leftArrow">
            <a:avLst>
              <a:gd name="adj1" fmla="val 69200"/>
              <a:gd name="adj2" fmla="val 50000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Національна ідея</a:t>
            </a:r>
          </a:p>
        </p:txBody>
      </p:sp>
      <p:sp>
        <p:nvSpPr>
          <p:cNvPr id="7" name="Стрілка вліво 6"/>
          <p:cNvSpPr/>
          <p:nvPr/>
        </p:nvSpPr>
        <p:spPr>
          <a:xfrm>
            <a:off x="2214546" y="214290"/>
            <a:ext cx="3357586" cy="540000"/>
          </a:xfrm>
          <a:prstGeom prst="leftArrow">
            <a:avLst>
              <a:gd name="adj1" fmla="val 69200"/>
              <a:gd name="adj2" fmla="val 50000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Національна культура</a:t>
            </a:r>
          </a:p>
        </p:txBody>
      </p:sp>
      <p:sp>
        <p:nvSpPr>
          <p:cNvPr id="8" name="Стрілка вліво 7"/>
          <p:cNvSpPr/>
          <p:nvPr/>
        </p:nvSpPr>
        <p:spPr>
          <a:xfrm>
            <a:off x="4643438" y="5500702"/>
            <a:ext cx="3357586" cy="540000"/>
          </a:xfrm>
          <a:prstGeom prst="leftArrow">
            <a:avLst>
              <a:gd name="adj1" fmla="val 69200"/>
              <a:gd name="adj2" fmla="val 50000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Рідна мова</a:t>
            </a:r>
          </a:p>
        </p:txBody>
      </p:sp>
      <p:sp>
        <p:nvSpPr>
          <p:cNvPr id="9" name="Стрілка вліво 8"/>
          <p:cNvSpPr/>
          <p:nvPr/>
        </p:nvSpPr>
        <p:spPr>
          <a:xfrm>
            <a:off x="3571868" y="3000372"/>
            <a:ext cx="3357586" cy="720000"/>
          </a:xfrm>
          <a:prstGeom prst="leftArrow">
            <a:avLst>
              <a:gd name="adj1" fmla="val 69200"/>
              <a:gd name="adj2" fmla="val 50000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Самовизначення, </a:t>
            </a:r>
            <a:r>
              <a:rPr lang="uk-UA" dirty="0" err="1" smtClean="0"/>
              <a:t>самоідентифікація</a:t>
            </a:r>
            <a:endParaRPr lang="uk-UA" dirty="0" smtClean="0"/>
          </a:p>
        </p:txBody>
      </p:sp>
      <p:sp>
        <p:nvSpPr>
          <p:cNvPr id="10" name="Стрілка вліво 9"/>
          <p:cNvSpPr/>
          <p:nvPr/>
        </p:nvSpPr>
        <p:spPr>
          <a:xfrm>
            <a:off x="2786050" y="1428736"/>
            <a:ext cx="3357586" cy="720000"/>
          </a:xfrm>
          <a:prstGeom prst="leftArrow">
            <a:avLst>
              <a:gd name="adj1" fmla="val 69200"/>
              <a:gd name="adj2" fmla="val 50000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Історія народу і держави</a:t>
            </a:r>
          </a:p>
        </p:txBody>
      </p:sp>
      <p:sp>
        <p:nvSpPr>
          <p:cNvPr id="11" name="Стрілка вліво 10"/>
          <p:cNvSpPr/>
          <p:nvPr/>
        </p:nvSpPr>
        <p:spPr>
          <a:xfrm>
            <a:off x="4929190" y="6072206"/>
            <a:ext cx="3357586" cy="612000"/>
          </a:xfrm>
          <a:prstGeom prst="leftArrow">
            <a:avLst>
              <a:gd name="adj1" fmla="val 69200"/>
              <a:gd name="adj2" fmla="val 50000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Рідні мати, батько</a:t>
            </a:r>
          </a:p>
        </p:txBody>
      </p:sp>
      <p:sp>
        <p:nvSpPr>
          <p:cNvPr id="12" name="Стрілка вліво 11"/>
          <p:cNvSpPr/>
          <p:nvPr/>
        </p:nvSpPr>
        <p:spPr>
          <a:xfrm>
            <a:off x="3143240" y="2214554"/>
            <a:ext cx="3357586" cy="720000"/>
          </a:xfrm>
          <a:prstGeom prst="leftArrow">
            <a:avLst>
              <a:gd name="adj1" fmla="val 69200"/>
              <a:gd name="adj2" fmla="val 50000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Лідери та герої народу, нації, держави</a:t>
            </a:r>
          </a:p>
        </p:txBody>
      </p:sp>
      <p:sp>
        <p:nvSpPr>
          <p:cNvPr id="13" name="Стрілка вліво 12"/>
          <p:cNvSpPr/>
          <p:nvPr/>
        </p:nvSpPr>
        <p:spPr>
          <a:xfrm>
            <a:off x="3786182" y="3786190"/>
            <a:ext cx="3357586" cy="857256"/>
          </a:xfrm>
          <a:prstGeom prst="leftArrow">
            <a:avLst>
              <a:gd name="adj1" fmla="val 69200"/>
              <a:gd name="adj2" fmla="val 50000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dirty="0" smtClean="0"/>
              <a:t>Категорії Батьківщини (мала і велика Батьківщина)</a:t>
            </a:r>
          </a:p>
          <a:p>
            <a:pPr algn="ctr"/>
            <a:endParaRPr lang="uk-UA" dirty="0"/>
          </a:p>
        </p:txBody>
      </p:sp>
      <p:sp>
        <p:nvSpPr>
          <p:cNvPr id="14" name="Стрілка вліво 13"/>
          <p:cNvSpPr/>
          <p:nvPr/>
        </p:nvSpPr>
        <p:spPr>
          <a:xfrm>
            <a:off x="4286248" y="4714884"/>
            <a:ext cx="3357586" cy="684000"/>
          </a:xfrm>
          <a:prstGeom prst="leftArrow">
            <a:avLst>
              <a:gd name="adj1" fmla="val 69200"/>
              <a:gd name="adj2" fmla="val 50000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Рідний край, місто, село</a:t>
            </a:r>
            <a:endParaRPr lang="uk-UA" dirty="0"/>
          </a:p>
        </p:txBody>
      </p:sp>
      <p:sp>
        <p:nvSpPr>
          <p:cNvPr id="16" name="Табличка 15"/>
          <p:cNvSpPr/>
          <p:nvPr/>
        </p:nvSpPr>
        <p:spPr>
          <a:xfrm>
            <a:off x="642910" y="142852"/>
            <a:ext cx="1357322" cy="6500858"/>
          </a:xfrm>
          <a:prstGeom prst="plaque">
            <a:avLst/>
          </a:prstGeom>
          <a:solidFill>
            <a:srgbClr val="92D05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Предмети уваги патріотичного виховання</a:t>
            </a:r>
            <a:endParaRPr lang="uk-UA" sz="28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 descr="IMG_6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9395" y="214290"/>
            <a:ext cx="3405211" cy="2553908"/>
          </a:xfrm>
          <a:prstGeom prst="rect">
            <a:avLst/>
          </a:prstGeom>
        </p:spPr>
      </p:pic>
      <p:pic>
        <p:nvPicPr>
          <p:cNvPr id="6" name="Рисунок 5" descr="IMG_6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500306"/>
            <a:ext cx="3357586" cy="2518189"/>
          </a:xfrm>
          <a:prstGeom prst="rect">
            <a:avLst/>
          </a:prstGeom>
        </p:spPr>
      </p:pic>
      <p:pic>
        <p:nvPicPr>
          <p:cNvPr id="5" name="Місце для зображення 4" descr="IMG_6837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 t="21875" b="21875"/>
          <a:stretch>
            <a:fillRect/>
          </a:stretch>
        </p:blipFill>
        <p:spPr>
          <a:xfrm>
            <a:off x="5214942" y="2500306"/>
            <a:ext cx="3436933" cy="2577701"/>
          </a:xfrm>
        </p:spPr>
      </p:pic>
      <p:sp>
        <p:nvSpPr>
          <p:cNvPr id="8" name="Місце для тексту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Вертикальний сувій 9"/>
          <p:cNvSpPr/>
          <p:nvPr/>
        </p:nvSpPr>
        <p:spPr>
          <a:xfrm>
            <a:off x="428596" y="5143512"/>
            <a:ext cx="8429684" cy="1500198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Місце для тексту 3"/>
          <p:cNvSpPr txBox="1">
            <a:spLocks/>
          </p:cNvSpPr>
          <p:nvPr/>
        </p:nvSpPr>
        <p:spPr>
          <a:xfrm>
            <a:off x="642910" y="5357826"/>
            <a:ext cx="8001056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1500" dirty="0" smtClean="0"/>
              <a:t>Зустріч «Чорнобиль – чорний біль України» була проведена з учнями 8-10 спец. класів. Своїми спогадами про трагічні події прийшов поділитися учасник ліквідації наслідків аварії на Чорнобильській АЕС Удовенко Сергій Степанович. Діти з цікавістю слухали розповідь, ставили питання та залишилися небайдужими до подій, що відбулися у 80-х роках минулого сторіччя. Учні переглянули документальний фільм, розказували вірші про чорнобильську трагедію.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569</Words>
  <Application>Microsoft Office PowerPoint</Application>
  <PresentationFormat>Экран (4:3)</PresentationFormat>
  <Paragraphs>53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Амброс Володимир Вікторович</vt:lpstr>
      <vt:lpstr>Мета виховної роботи школи:</vt:lpstr>
      <vt:lpstr>Слайд 4</vt:lpstr>
      <vt:lpstr>Проблемне питання, над яким працює вихователь: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Мій девіз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</dc:creator>
  <cp:lastModifiedBy>Аман</cp:lastModifiedBy>
  <cp:revision>57</cp:revision>
  <dcterms:created xsi:type="dcterms:W3CDTF">2014-01-08T20:27:04Z</dcterms:created>
  <dcterms:modified xsi:type="dcterms:W3CDTF">2014-01-26T21:45:26Z</dcterms:modified>
</cp:coreProperties>
</file>